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16"/>
  </p:notesMasterIdLst>
  <p:sldIdLst>
    <p:sldId id="256" r:id="rId2"/>
    <p:sldId id="266" r:id="rId3"/>
    <p:sldId id="265" r:id="rId4"/>
    <p:sldId id="264" r:id="rId5"/>
    <p:sldId id="271" r:id="rId6"/>
    <p:sldId id="268" r:id="rId7"/>
    <p:sldId id="273" r:id="rId8"/>
    <p:sldId id="275" r:id="rId9"/>
    <p:sldId id="262" r:id="rId10"/>
    <p:sldId id="258" r:id="rId11"/>
    <p:sldId id="274" r:id="rId12"/>
    <p:sldId id="272" r:id="rId13"/>
    <p:sldId id="261" r:id="rId14"/>
    <p:sldId id="260" r:id="rId15"/>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44" autoAdjust="0"/>
    <p:restoredTop sz="94660"/>
  </p:normalViewPr>
  <p:slideViewPr>
    <p:cSldViewPr>
      <p:cViewPr varScale="1">
        <p:scale>
          <a:sx n="73" d="100"/>
          <a:sy n="73" d="100"/>
        </p:scale>
        <p:origin x="6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C8B36F03-E7BA-4BF6-9167-210A27D58DDF}" type="datetimeFigureOut">
              <a:rPr lang="en-US"/>
              <a:pPr>
                <a:defRPr/>
              </a:pPr>
              <a:t>9/10/2021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119F64-4274-49D7-A69A-03AB789AEC6E}" type="slidenum">
              <a:rPr lang="en-GB" altLang="en-US"/>
              <a:pPr>
                <a:defRPr/>
              </a:pPr>
              <a:t>‹#›</a:t>
            </a:fld>
            <a:endParaRPr lang="en-GB" altLang="en-US"/>
          </a:p>
        </p:txBody>
      </p:sp>
    </p:spTree>
    <p:extLst>
      <p:ext uri="{BB962C8B-B14F-4D97-AF65-F5344CB8AC3E}">
        <p14:creationId xmlns:p14="http://schemas.microsoft.com/office/powerpoint/2010/main" val="3028198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AF29E2-B96B-4ABD-BECA-942244FF103A}" type="slidenum">
              <a:rPr lang="en-GB" altLang="en-US" smtClean="0">
                <a:latin typeface="Arial" panose="020B0604020202020204" pitchFamily="34" charset="0"/>
              </a:rPr>
              <a:pPr>
                <a:spcBef>
                  <a:spcPct val="0"/>
                </a:spcBef>
              </a:pPr>
              <a:t>14</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338535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7EF3B86A-37F1-4A41-9E6A-F28BA3654FA3}" type="slidenum">
              <a:rPr lang="en-GB" altLang="en-US"/>
              <a:pPr>
                <a:defRPr/>
              </a:pPr>
              <a:t>‹#›</a:t>
            </a:fld>
            <a:endParaRPr lang="en-GB" altLang="en-US"/>
          </a:p>
        </p:txBody>
      </p:sp>
    </p:spTree>
    <p:extLst>
      <p:ext uri="{BB962C8B-B14F-4D97-AF65-F5344CB8AC3E}">
        <p14:creationId xmlns:p14="http://schemas.microsoft.com/office/powerpoint/2010/main" val="12052176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0A2CD55-DC24-4104-844D-E9EFBFB26AB5}" type="slidenum">
              <a:rPr lang="en-GB" altLang="en-US"/>
              <a:pPr>
                <a:defRPr/>
              </a:pPr>
              <a:t>‹#›</a:t>
            </a:fld>
            <a:endParaRPr lang="en-GB" altLang="en-US"/>
          </a:p>
        </p:txBody>
      </p:sp>
    </p:spTree>
    <p:extLst>
      <p:ext uri="{BB962C8B-B14F-4D97-AF65-F5344CB8AC3E}">
        <p14:creationId xmlns:p14="http://schemas.microsoft.com/office/powerpoint/2010/main" val="214506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774FBA2-337B-4200-80D8-D410B6178F3A}" type="slidenum">
              <a:rPr lang="en-GB" altLang="en-US"/>
              <a:pPr>
                <a:defRPr/>
              </a:pPr>
              <a:t>‹#›</a:t>
            </a:fld>
            <a:endParaRPr lang="en-GB" altLang="en-US"/>
          </a:p>
        </p:txBody>
      </p:sp>
    </p:spTree>
    <p:extLst>
      <p:ext uri="{BB962C8B-B14F-4D97-AF65-F5344CB8AC3E}">
        <p14:creationId xmlns:p14="http://schemas.microsoft.com/office/powerpoint/2010/main" val="133171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C16B218-42D1-4B63-B7A1-23E75173B390}" type="slidenum">
              <a:rPr lang="en-GB" altLang="en-US"/>
              <a:pPr>
                <a:defRPr/>
              </a:pPr>
              <a:t>‹#›</a:t>
            </a:fld>
            <a:endParaRPr lang="en-GB" altLang="en-US"/>
          </a:p>
        </p:txBody>
      </p:sp>
    </p:spTree>
    <p:extLst>
      <p:ext uri="{BB962C8B-B14F-4D97-AF65-F5344CB8AC3E}">
        <p14:creationId xmlns:p14="http://schemas.microsoft.com/office/powerpoint/2010/main" val="195136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E7C24F1E-DCC8-4D61-A67F-E722F5F5BD6A}" type="slidenum">
              <a:rPr lang="en-GB" altLang="en-US"/>
              <a:pPr>
                <a:defRPr/>
              </a:pPr>
              <a:t>‹#›</a:t>
            </a:fld>
            <a:endParaRPr lang="en-GB" altLang="en-US"/>
          </a:p>
        </p:txBody>
      </p:sp>
    </p:spTree>
    <p:extLst>
      <p:ext uri="{BB962C8B-B14F-4D97-AF65-F5344CB8AC3E}">
        <p14:creationId xmlns:p14="http://schemas.microsoft.com/office/powerpoint/2010/main" val="26729318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E1902B48-EE7C-45F0-AC31-3A0DF5190598}" type="slidenum">
              <a:rPr lang="en-GB" altLang="en-US"/>
              <a:pPr>
                <a:defRPr/>
              </a:pPr>
              <a:t>‹#›</a:t>
            </a:fld>
            <a:endParaRPr lang="en-GB" altLang="en-US"/>
          </a:p>
        </p:txBody>
      </p:sp>
    </p:spTree>
    <p:extLst>
      <p:ext uri="{BB962C8B-B14F-4D97-AF65-F5344CB8AC3E}">
        <p14:creationId xmlns:p14="http://schemas.microsoft.com/office/powerpoint/2010/main" val="11881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894ECC05-875A-4B83-84C9-C4B6FA926F79}" type="slidenum">
              <a:rPr lang="en-GB" altLang="en-US"/>
              <a:pPr>
                <a:defRPr/>
              </a:pPr>
              <a:t>‹#›</a:t>
            </a:fld>
            <a:endParaRPr lang="en-GB" altLang="en-US"/>
          </a:p>
        </p:txBody>
      </p:sp>
    </p:spTree>
    <p:extLst>
      <p:ext uri="{BB962C8B-B14F-4D97-AF65-F5344CB8AC3E}">
        <p14:creationId xmlns:p14="http://schemas.microsoft.com/office/powerpoint/2010/main" val="297242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DEBCF96E-EF6D-4A9A-B265-91E928E55199}" type="slidenum">
              <a:rPr lang="en-GB" altLang="en-US"/>
              <a:pPr>
                <a:defRPr/>
              </a:pPr>
              <a:t>‹#›</a:t>
            </a:fld>
            <a:endParaRPr lang="en-GB" altLang="en-US"/>
          </a:p>
        </p:txBody>
      </p:sp>
    </p:spTree>
    <p:extLst>
      <p:ext uri="{BB962C8B-B14F-4D97-AF65-F5344CB8AC3E}">
        <p14:creationId xmlns:p14="http://schemas.microsoft.com/office/powerpoint/2010/main" val="134522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F55C38B7-111C-40FC-BD47-2C43E10C4401}" type="slidenum">
              <a:rPr lang="en-GB" altLang="en-US"/>
              <a:pPr>
                <a:defRPr/>
              </a:pPr>
              <a:t>‹#›</a:t>
            </a:fld>
            <a:endParaRPr lang="en-GB" altLang="en-US"/>
          </a:p>
        </p:txBody>
      </p:sp>
    </p:spTree>
    <p:extLst>
      <p:ext uri="{BB962C8B-B14F-4D97-AF65-F5344CB8AC3E}">
        <p14:creationId xmlns:p14="http://schemas.microsoft.com/office/powerpoint/2010/main" val="10430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40D6C86-49EC-4E9B-9C3A-3F5964475C59}" type="slidenum">
              <a:rPr lang="en-GB" altLang="en-US"/>
              <a:pPr>
                <a:defRPr/>
              </a:pPr>
              <a:t>‹#›</a:t>
            </a:fld>
            <a:endParaRPr lang="en-GB" altLang="en-US"/>
          </a:p>
        </p:txBody>
      </p:sp>
    </p:spTree>
    <p:extLst>
      <p:ext uri="{BB962C8B-B14F-4D97-AF65-F5344CB8AC3E}">
        <p14:creationId xmlns:p14="http://schemas.microsoft.com/office/powerpoint/2010/main" val="151429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30C162B-FCB1-4A71-A116-0BA2534199D4}" type="slidenum">
              <a:rPr lang="en-GB" altLang="en-US"/>
              <a:pPr>
                <a:defRPr/>
              </a:pPr>
              <a:t>‹#›</a:t>
            </a:fld>
            <a:endParaRPr lang="en-GB" altLang="en-US"/>
          </a:p>
        </p:txBody>
      </p:sp>
    </p:spTree>
    <p:extLst>
      <p:ext uri="{BB962C8B-B14F-4D97-AF65-F5344CB8AC3E}">
        <p14:creationId xmlns:p14="http://schemas.microsoft.com/office/powerpoint/2010/main" val="156063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B7F96A63-FF57-4C46-8F3F-771EED7E44F9}" type="slidenum">
              <a:rPr lang="en-GB" altLang="en-US"/>
              <a:pPr>
                <a:defRPr/>
              </a:pPr>
              <a:t>‹#›</a:t>
            </a:fld>
            <a:endParaRPr lang="en-GB"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a typeface="ＭＳ Ｐゴシック"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3993" r:id="rId1"/>
    <p:sldLayoutId id="2147483985" r:id="rId2"/>
    <p:sldLayoutId id="2147483994" r:id="rId3"/>
    <p:sldLayoutId id="2147483986" r:id="rId4"/>
    <p:sldLayoutId id="2147483987" r:id="rId5"/>
    <p:sldLayoutId id="2147483988" r:id="rId6"/>
    <p:sldLayoutId id="2147483989" r:id="rId7"/>
    <p:sldLayoutId id="2147483990" r:id="rId8"/>
    <p:sldLayoutId id="2147483995" r:id="rId9"/>
    <p:sldLayoutId id="2147483991" r:id="rId10"/>
    <p:sldLayoutId id="2147483992" r:id="rId1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s://youtu.be/F04ws8cFuq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https://www.gov.uk/apply-free-school-mea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4213" y="1341438"/>
            <a:ext cx="7772400" cy="1470025"/>
          </a:xfrm>
          <a:ln>
            <a:miter lim="800000"/>
            <a:headEnd/>
            <a:tailEnd/>
          </a:ln>
          <a:extLst/>
        </p:spPr>
        <p:txBody>
          <a:bodyPr>
            <a:normAutofit fontScale="90000"/>
          </a:bodyPr>
          <a:lstStyle/>
          <a:p>
            <a:pPr algn="ctr" eaLnBrk="1" fontAlgn="auto" hangingPunct="1">
              <a:spcAft>
                <a:spcPts val="0"/>
              </a:spcAft>
              <a:defRPr/>
            </a:pPr>
            <a:r>
              <a:rPr lang="en-GB" sz="7200" dirty="0" smtClean="0">
                <a:latin typeface="Berlin Sans FB" pitchFamily="34" charset="0"/>
              </a:rPr>
              <a:t>Welcome to Year 1</a:t>
            </a:r>
          </a:p>
        </p:txBody>
      </p:sp>
      <p:sp>
        <p:nvSpPr>
          <p:cNvPr id="6147" name="Rectangle 3"/>
          <p:cNvSpPr>
            <a:spLocks noGrp="1" noChangeArrowheads="1"/>
          </p:cNvSpPr>
          <p:nvPr>
            <p:ph type="subTitle" idx="1"/>
          </p:nvPr>
        </p:nvSpPr>
        <p:spPr>
          <a:xfrm>
            <a:off x="601663" y="3933825"/>
            <a:ext cx="7854950" cy="1752600"/>
          </a:xfrm>
        </p:spPr>
        <p:txBody>
          <a:bodyPr/>
          <a:lstStyle/>
          <a:p>
            <a:pPr marR="0" algn="ctr" eaLnBrk="1" hangingPunct="1">
              <a:lnSpc>
                <a:spcPct val="90000"/>
              </a:lnSpc>
            </a:pPr>
            <a:r>
              <a:rPr lang="en-GB" altLang="en-US" sz="4600" dirty="0" smtClean="0">
                <a:solidFill>
                  <a:srgbClr val="FF0000"/>
                </a:solidFill>
                <a:latin typeface="Berlin Sans FB" panose="020E0602020502020306" pitchFamily="34" charset="0"/>
              </a:rPr>
              <a:t>T</a:t>
            </a:r>
            <a:r>
              <a:rPr lang="en-GB" altLang="en-US" sz="4600" dirty="0" smtClean="0">
                <a:latin typeface="Berlin Sans FB" panose="020E0602020502020306" pitchFamily="34" charset="0"/>
              </a:rPr>
              <a:t>ogether </a:t>
            </a:r>
            <a:r>
              <a:rPr lang="en-GB" altLang="en-US" sz="4600" dirty="0" smtClean="0">
                <a:solidFill>
                  <a:srgbClr val="FF0000"/>
                </a:solidFill>
                <a:latin typeface="Berlin Sans FB" panose="020E0602020502020306" pitchFamily="34" charset="0"/>
              </a:rPr>
              <a:t>E</a:t>
            </a:r>
            <a:r>
              <a:rPr lang="en-GB" altLang="en-US" sz="4600" dirty="0" smtClean="0">
                <a:latin typeface="Berlin Sans FB" panose="020E0602020502020306" pitchFamily="34" charset="0"/>
              </a:rPr>
              <a:t>veryone </a:t>
            </a:r>
            <a:r>
              <a:rPr lang="en-GB" altLang="en-US" sz="4600" dirty="0" smtClean="0">
                <a:solidFill>
                  <a:srgbClr val="FF0000"/>
                </a:solidFill>
                <a:latin typeface="Berlin Sans FB" panose="020E0602020502020306" pitchFamily="34" charset="0"/>
              </a:rPr>
              <a:t>A</a:t>
            </a:r>
            <a:r>
              <a:rPr lang="en-GB" altLang="en-US" sz="4600" dirty="0" smtClean="0">
                <a:latin typeface="Berlin Sans FB" panose="020E0602020502020306" pitchFamily="34" charset="0"/>
              </a:rPr>
              <a:t>chieves </a:t>
            </a:r>
            <a:r>
              <a:rPr lang="en-GB" altLang="en-US" sz="4600" dirty="0" smtClean="0">
                <a:solidFill>
                  <a:srgbClr val="FF0000"/>
                </a:solidFill>
                <a:latin typeface="Berlin Sans FB" panose="020E0602020502020306" pitchFamily="34" charset="0"/>
              </a:rPr>
              <a:t>M</a:t>
            </a:r>
            <a:r>
              <a:rPr lang="en-GB" altLang="en-US" sz="4600" dirty="0" smtClean="0">
                <a:latin typeface="Berlin Sans FB" panose="020E0602020502020306" pitchFamily="34" charset="0"/>
              </a:rPr>
              <a:t>ore</a:t>
            </a:r>
          </a:p>
          <a:p>
            <a:pPr marR="0" algn="ctr" eaLnBrk="1" hangingPunct="1">
              <a:lnSpc>
                <a:spcPct val="90000"/>
              </a:lnSpc>
            </a:pPr>
            <a:endParaRPr lang="en-GB" altLang="en-US" sz="4600" dirty="0" smtClean="0">
              <a:latin typeface="Berlin Sans FB" panose="020E0602020502020306"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981325"/>
            <a:ext cx="136815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00063"/>
            <a:ext cx="8229600" cy="1143000"/>
          </a:xfrm>
        </p:spPr>
        <p:txBody>
          <a:bodyPr/>
          <a:lstStyle/>
          <a:p>
            <a:pPr algn="ctr" eaLnBrk="1" hangingPunct="1"/>
            <a:r>
              <a:rPr lang="en-GB" altLang="en-US" sz="5400" u="sng" dirty="0" smtClean="0">
                <a:latin typeface="Berlin Sans FB" panose="020E0602020502020306" pitchFamily="34" charset="0"/>
              </a:rPr>
              <a:t>Seesaw</a:t>
            </a:r>
          </a:p>
        </p:txBody>
      </p:sp>
      <p:sp>
        <p:nvSpPr>
          <p:cNvPr id="16387" name="Rectangle 3"/>
          <p:cNvSpPr>
            <a:spLocks noGrp="1" noChangeArrowheads="1"/>
          </p:cNvSpPr>
          <p:nvPr>
            <p:ph idx="1"/>
          </p:nvPr>
        </p:nvSpPr>
        <p:spPr/>
        <p:txBody>
          <a:bodyPr>
            <a:normAutofit lnSpcReduction="10000"/>
          </a:bodyPr>
          <a:lstStyle/>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Seesaw is a means for us to maintain a home school support and communication system with yourselves.</a:t>
            </a:r>
          </a:p>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If you would like to contact us please feel free to send us a message via Seesaw.</a:t>
            </a:r>
          </a:p>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Your child will have been given a Seesaw QR code in order to access their class Seesaw journal. Many of you will be familiar with this after its use during lockdown. If you are new to this system or you need any further support, please follow this link to help you navigate your way around. </a:t>
            </a:r>
            <a:r>
              <a:rPr lang="en-GB" u="sng" dirty="0" smtClean="0">
                <a:hlinkClick r:id="rId2"/>
              </a:rPr>
              <a:t>https</a:t>
            </a:r>
            <a:r>
              <a:rPr lang="en-GB" u="sng" dirty="0">
                <a:hlinkClick r:id="rId2"/>
              </a:rPr>
              <a:t>://</a:t>
            </a:r>
            <a:r>
              <a:rPr lang="en-GB" u="sng" dirty="0" smtClean="0">
                <a:hlinkClick r:id="rId2"/>
              </a:rPr>
              <a:t>youtu.be/F04ws8cFuq8</a:t>
            </a:r>
            <a:endParaRPr lang="en-GB" dirty="0"/>
          </a:p>
          <a:p>
            <a:pPr marL="365760" indent="-256032" eaLnBrk="1" fontAlgn="auto" hangingPunct="1">
              <a:spcAft>
                <a:spcPts val="600"/>
              </a:spcAft>
              <a:buClr>
                <a:schemeClr val="accent3"/>
              </a:buClr>
              <a:buFont typeface="Wingdings 3"/>
              <a:buChar char=""/>
              <a:defRPr/>
            </a:pPr>
            <a:endParaRPr lang="en-GB" dirty="0" smtClean="0">
              <a:latin typeface="Berlin Sans FB" pitchFamily="34" charset="0"/>
            </a:endParaRPr>
          </a:p>
        </p:txBody>
      </p:sp>
      <p:pic>
        <p:nvPicPr>
          <p:cNvPr id="14340" name="Picture 4" descr="MC9000299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0"/>
            <a:ext cx="134143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00063"/>
            <a:ext cx="8229600" cy="1143000"/>
          </a:xfrm>
        </p:spPr>
        <p:txBody>
          <a:bodyPr/>
          <a:lstStyle/>
          <a:p>
            <a:pPr algn="ctr" eaLnBrk="1" hangingPunct="1"/>
            <a:r>
              <a:rPr lang="en-GB" altLang="en-US" sz="5400" u="sng" dirty="0" smtClean="0">
                <a:latin typeface="Berlin Sans FB" panose="020E0602020502020306" pitchFamily="34" charset="0"/>
              </a:rPr>
              <a:t>Homework</a:t>
            </a:r>
          </a:p>
        </p:txBody>
      </p:sp>
      <p:sp>
        <p:nvSpPr>
          <p:cNvPr id="16387" name="Rectangle 3"/>
          <p:cNvSpPr>
            <a:spLocks noGrp="1" noChangeArrowheads="1"/>
          </p:cNvSpPr>
          <p:nvPr>
            <p:ph idx="1"/>
          </p:nvPr>
        </p:nvSpPr>
        <p:spPr/>
        <p:txBody>
          <a:bodyPr>
            <a:normAutofit fontScale="92500"/>
          </a:bodyPr>
          <a:lstStyle/>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Spelling Tests will take place in school every Monday. We will notify you of their results. The new spellings and homework for the week will be given out each Tuesday. </a:t>
            </a:r>
          </a:p>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Children are encouraged to read their reading books daily with an adult if possible. </a:t>
            </a:r>
          </a:p>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Encourage your children to sound out words when you are out and about e.g. road signs, labels, advertisements </a:t>
            </a:r>
            <a:r>
              <a:rPr lang="en-GB" dirty="0" err="1" smtClean="0">
                <a:latin typeface="Berlin Sans FB" pitchFamily="34" charset="0"/>
              </a:rPr>
              <a:t>etc</a:t>
            </a:r>
            <a:endParaRPr lang="en-GB" dirty="0" smtClean="0">
              <a:latin typeface="Berlin Sans FB" pitchFamily="34" charset="0"/>
            </a:endParaRPr>
          </a:p>
          <a:p>
            <a:pPr marL="365760" indent="-256032" eaLnBrk="1" fontAlgn="auto" hangingPunct="1">
              <a:spcAft>
                <a:spcPts val="600"/>
              </a:spcAft>
              <a:buClr>
                <a:schemeClr val="accent3"/>
              </a:buClr>
              <a:buFont typeface="Wingdings 3"/>
              <a:buChar char=""/>
              <a:defRPr/>
            </a:pPr>
            <a:r>
              <a:rPr lang="en-GB" dirty="0" smtClean="0">
                <a:latin typeface="Berlin Sans FB" pitchFamily="34" charset="0"/>
              </a:rPr>
              <a:t>Encourage your child to try and write one or two simple sentences about their weekend/a hobby or activity they do outside school.</a:t>
            </a:r>
          </a:p>
        </p:txBody>
      </p:sp>
      <p:pic>
        <p:nvPicPr>
          <p:cNvPr id="14340" name="Picture 4" descr="MC90002993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0"/>
            <a:ext cx="134143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6455" y="-315416"/>
            <a:ext cx="8229600" cy="1143000"/>
          </a:xfrm>
        </p:spPr>
        <p:txBody>
          <a:bodyPr/>
          <a:lstStyle/>
          <a:p>
            <a:pPr algn="ctr" eaLnBrk="1" hangingPunct="1"/>
            <a:r>
              <a:rPr lang="en-GB" altLang="en-US" u="sng" dirty="0" smtClean="0">
                <a:latin typeface="Berlin Sans FB" panose="020E0602020502020306" pitchFamily="34" charset="0"/>
              </a:rPr>
              <a:t>Other key points</a:t>
            </a:r>
          </a:p>
        </p:txBody>
      </p:sp>
      <p:sp>
        <p:nvSpPr>
          <p:cNvPr id="16387" name="Rectangle 3"/>
          <p:cNvSpPr>
            <a:spLocks noGrp="1" noChangeArrowheads="1"/>
          </p:cNvSpPr>
          <p:nvPr>
            <p:ph idx="1"/>
          </p:nvPr>
        </p:nvSpPr>
        <p:spPr>
          <a:xfrm>
            <a:off x="179512" y="827584"/>
            <a:ext cx="8229600" cy="4389437"/>
          </a:xfrm>
        </p:spPr>
        <p:txBody>
          <a:bodyPr/>
          <a:lstStyle/>
          <a:p>
            <a:pPr eaLnBrk="1" hangingPunct="1">
              <a:defRPr/>
            </a:pPr>
            <a:r>
              <a:rPr lang="en-GB" altLang="en-US" sz="2800" dirty="0" smtClean="0">
                <a:latin typeface="Berlin Sans FB" panose="020E0602020502020306" pitchFamily="34" charset="0"/>
              </a:rPr>
              <a:t>At the end of the day we will dismiss the children from the right hand side of the playground. We would really appreciate it if you could stand near this area to make the end of the day a smooth transition. </a:t>
            </a:r>
          </a:p>
          <a:p>
            <a:pPr eaLnBrk="1" hangingPunct="1">
              <a:defRPr/>
            </a:pPr>
            <a:r>
              <a:rPr lang="en-GB" altLang="en-US" sz="2800" dirty="0" smtClean="0">
                <a:latin typeface="Berlin Sans FB" panose="020E0602020502020306" pitchFamily="34" charset="0"/>
              </a:rPr>
              <a:t>Your child will be given a day for which they will read with a teacher in a guided session and change their books for the week. We will notify you through Seesaw which day they have been allocated. </a:t>
            </a:r>
          </a:p>
          <a:p>
            <a:pPr eaLnBrk="1" hangingPunct="1">
              <a:defRPr/>
            </a:pPr>
            <a:r>
              <a:rPr lang="en-GB" altLang="en-US" sz="2800" dirty="0" smtClean="0">
                <a:latin typeface="Berlin Sans FB" panose="020E0602020502020306" pitchFamily="34" charset="0"/>
              </a:rPr>
              <a:t>Children are encouraged to bring a bottle of plain water in a labelled bottle as they will have access to this all day. Please do not send fruit juice, squash or flavoured water. </a:t>
            </a:r>
          </a:p>
          <a:p>
            <a:pPr marL="0" indent="0" eaLnBrk="1" hangingPunct="1">
              <a:buNone/>
              <a:defRPr/>
            </a:pPr>
            <a:endParaRPr lang="en-GB" altLang="en-US" sz="2800" dirty="0" smtClean="0">
              <a:latin typeface="Berlin Sans FB" panose="020E0602020502020306" pitchFamily="34" charset="0"/>
            </a:endParaRPr>
          </a:p>
          <a:p>
            <a:pPr eaLnBrk="1" hangingPunct="1">
              <a:defRPr/>
            </a:pPr>
            <a:r>
              <a:rPr lang="en-GB" altLang="en-US" sz="2800" dirty="0" smtClean="0">
                <a:latin typeface="Berlin Sans FB" panose="020E0602020502020306" pitchFamily="34" charset="0"/>
              </a:rPr>
              <a:t>Please make sure your child’s uniform and PE kit are clearly labelled with forename and surname. PE will take place on a Tuesday.</a:t>
            </a:r>
          </a:p>
          <a:p>
            <a:pPr eaLnBrk="1" hangingPunct="1">
              <a:defRPr/>
            </a:pPr>
            <a:endParaRPr lang="en-GB" altLang="en-US" sz="2800" dirty="0" smtClean="0">
              <a:latin typeface="Berlin Sans FB" panose="020E0602020502020306" pitchFamily="34" charset="0"/>
            </a:endParaRPr>
          </a:p>
          <a:p>
            <a:pPr eaLnBrk="1" hangingPunct="1">
              <a:defRPr/>
            </a:pPr>
            <a:endParaRPr lang="en-GB" altLang="en-US" sz="2800" dirty="0">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buFontTx/>
              <a:buNone/>
              <a:defRPr/>
            </a:pPr>
            <a:endParaRPr lang="en-GB" altLang="en-US" sz="2000" dirty="0" smtClean="0">
              <a:latin typeface="Berlin Sans FB" panose="020E0602020502020306" pitchFamily="34" charset="0"/>
            </a:endParaRPr>
          </a:p>
        </p:txBody>
      </p:sp>
      <p:pic>
        <p:nvPicPr>
          <p:cNvPr id="16388" name="Picture 5" descr="MC9002399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28964" y="4221088"/>
            <a:ext cx="14150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39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6455" y="-315416"/>
            <a:ext cx="8229600" cy="1143000"/>
          </a:xfrm>
        </p:spPr>
        <p:txBody>
          <a:bodyPr/>
          <a:lstStyle/>
          <a:p>
            <a:pPr algn="ctr" eaLnBrk="1" hangingPunct="1"/>
            <a:r>
              <a:rPr lang="en-GB" altLang="en-US" u="sng" dirty="0" smtClean="0">
                <a:latin typeface="Berlin Sans FB" panose="020E0602020502020306" pitchFamily="34" charset="0"/>
              </a:rPr>
              <a:t>Other key points</a:t>
            </a:r>
          </a:p>
        </p:txBody>
      </p:sp>
      <p:sp>
        <p:nvSpPr>
          <p:cNvPr id="16387" name="Rectangle 3"/>
          <p:cNvSpPr>
            <a:spLocks noGrp="1" noChangeArrowheads="1"/>
          </p:cNvSpPr>
          <p:nvPr>
            <p:ph idx="1"/>
          </p:nvPr>
        </p:nvSpPr>
        <p:spPr>
          <a:xfrm>
            <a:off x="396455" y="548680"/>
            <a:ext cx="8229600" cy="4389437"/>
          </a:xfrm>
        </p:spPr>
        <p:txBody>
          <a:bodyPr/>
          <a:lstStyle/>
          <a:p>
            <a:pPr marL="0" indent="0" eaLnBrk="1" hangingPunct="1">
              <a:buNone/>
              <a:defRPr/>
            </a:pPr>
            <a:endParaRPr lang="en-GB" altLang="en-US" sz="2000" dirty="0" smtClean="0">
              <a:latin typeface="Berlin Sans FB" panose="020E0602020502020306" pitchFamily="34" charset="0"/>
            </a:endParaRPr>
          </a:p>
          <a:p>
            <a:pPr eaLnBrk="1" hangingPunct="1">
              <a:defRPr/>
            </a:pPr>
            <a:r>
              <a:rPr lang="en-GB" altLang="en-US" sz="2000" dirty="0" smtClean="0">
                <a:latin typeface="Berlin Sans FB" panose="020E0602020502020306" pitchFamily="34" charset="0"/>
              </a:rPr>
              <a:t>Fruit is provided but if you wish to send your own in a small labelled tub please feel free to do so.</a:t>
            </a:r>
          </a:p>
          <a:p>
            <a:pPr marL="0" indent="0" eaLnBrk="1" hangingPunct="1">
              <a:buNone/>
              <a:defRPr/>
            </a:pPr>
            <a:endParaRPr lang="en-GB" altLang="en-US" sz="2000" dirty="0" smtClean="0">
              <a:latin typeface="Berlin Sans FB" panose="020E0602020502020306" pitchFamily="34" charset="0"/>
            </a:endParaRPr>
          </a:p>
          <a:p>
            <a:pPr eaLnBrk="1" hangingPunct="1">
              <a:defRPr/>
            </a:pPr>
            <a:r>
              <a:rPr lang="en-GB" altLang="en-US" sz="2000" dirty="0" smtClean="0">
                <a:latin typeface="Berlin Sans FB" panose="020E0602020502020306" pitchFamily="34" charset="0"/>
              </a:rPr>
              <a:t>Every child over the age of 5 is entitled to milk at a subsidised price of around £14 per term. If you wish your child to have milk please register online at www.coolmilk.com</a:t>
            </a:r>
          </a:p>
          <a:p>
            <a:pPr eaLnBrk="1" hangingPunct="1">
              <a:defRPr/>
            </a:pPr>
            <a:endParaRPr lang="en-GB" altLang="en-US" sz="2000" dirty="0" smtClean="0">
              <a:latin typeface="Berlin Sans FB" panose="020E0602020502020306" pitchFamily="34" charset="0"/>
            </a:endParaRPr>
          </a:p>
          <a:p>
            <a:pPr eaLnBrk="1" hangingPunct="1">
              <a:defRPr/>
            </a:pPr>
            <a:r>
              <a:rPr lang="en-GB" altLang="en-US" sz="2000" dirty="0" smtClean="0">
                <a:latin typeface="Berlin Sans FB" panose="020E0602020502020306" pitchFamily="34" charset="0"/>
              </a:rPr>
              <a:t>Whilst all Key Stage 1 children receive a free school meal, your child may be eligible to receive additional financial support in school to access school trips, pay for uniform, take part in extra curricular activities etc. If you feel your child could benefit from this additional funding please visit the following website to check against the criteria. If you are eligible against the free school meal criteria listed through this link, you may also be entitled to this Pupil Premium funding.</a:t>
            </a:r>
          </a:p>
          <a:p>
            <a:pPr marL="0" indent="0">
              <a:buNone/>
              <a:defRPr/>
            </a:pPr>
            <a:r>
              <a:rPr lang="en-GB" altLang="en-US" sz="2000" dirty="0">
                <a:solidFill>
                  <a:srgbClr val="FF0000"/>
                </a:solidFill>
                <a:latin typeface="Berlin Sans FB" panose="020E0602020502020306" pitchFamily="34" charset="0"/>
              </a:rPr>
              <a:t> </a:t>
            </a:r>
            <a:r>
              <a:rPr lang="en-GB" altLang="en-US" sz="2000" dirty="0" smtClean="0">
                <a:solidFill>
                  <a:srgbClr val="FF0000"/>
                </a:solidFill>
                <a:latin typeface="Berlin Sans FB" panose="020E0602020502020306" pitchFamily="34" charset="0"/>
              </a:rPr>
              <a:t>    </a:t>
            </a:r>
            <a:r>
              <a:rPr lang="en-GB" sz="2000" dirty="0">
                <a:solidFill>
                  <a:srgbClr val="FF0000"/>
                </a:solidFill>
                <a:hlinkClick r:id="rId2"/>
              </a:rPr>
              <a:t>https://www.gov.uk/apply-free-school-meals</a:t>
            </a:r>
            <a:endParaRPr lang="en-GB" altLang="en-US" sz="2000" dirty="0" smtClean="0">
              <a:solidFill>
                <a:srgbClr val="FF0000"/>
              </a:solidFill>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defRPr/>
            </a:pPr>
            <a:endParaRPr lang="en-GB" altLang="en-US" sz="2000" dirty="0" smtClean="0">
              <a:latin typeface="Berlin Sans FB" panose="020E0602020502020306" pitchFamily="34" charset="0"/>
            </a:endParaRPr>
          </a:p>
          <a:p>
            <a:pPr eaLnBrk="1" hangingPunct="1">
              <a:buFontTx/>
              <a:buNone/>
              <a:defRPr/>
            </a:pPr>
            <a:endParaRPr lang="en-GB" altLang="en-US" sz="2000" dirty="0" smtClean="0">
              <a:latin typeface="Berlin Sans FB" panose="020E0602020502020306" pitchFamily="34" charset="0"/>
            </a:endParaRPr>
          </a:p>
        </p:txBody>
      </p:sp>
      <p:pic>
        <p:nvPicPr>
          <p:cNvPr id="16388" name="Picture 5" descr="MC9002399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24327" y="5501810"/>
            <a:ext cx="1428649" cy="123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t0.gstatic.com/images?q=tbn:ANd9GcRGxzcPJIRH0-y3ysEVPdgVnFj0Yb47CnhBi3eC5U7RZpBfBa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71563"/>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683568" y="306537"/>
            <a:ext cx="8229600" cy="1143000"/>
          </a:xfrm>
        </p:spPr>
        <p:txBody>
          <a:bodyPr/>
          <a:lstStyle/>
          <a:p>
            <a:pPr eaLnBrk="1" hangingPunct="1"/>
            <a:r>
              <a:rPr lang="en-GB" altLang="en-US" sz="8800" dirty="0" smtClean="0">
                <a:latin typeface="Berlin Sans FB" panose="020E0602020502020306" pitchFamily="34" charset="0"/>
              </a:rPr>
              <a:t>Questions</a:t>
            </a:r>
          </a:p>
        </p:txBody>
      </p:sp>
      <p:pic>
        <p:nvPicPr>
          <p:cNvPr id="17412" name="Picture 6" descr="http://t2.gstatic.com/images?q=tbn:ANd9GcSGX0hp5atiMk6Oc0MQjyLGCBhBmqmTMUXnVU_ZDR-mAXUonLYjew:ittakes10k.files.wordpress.com/2011/10/question-mark-in-a-d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4357688"/>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http://blog.surveymonkey.com/wp-content/uploads/2011/12/fa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5718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0532" y="1587376"/>
            <a:ext cx="4572000" cy="1754326"/>
          </a:xfrm>
          <a:prstGeom prst="rect">
            <a:avLst/>
          </a:prstGeom>
        </p:spPr>
        <p:txBody>
          <a:bodyPr>
            <a:spAutoFit/>
          </a:bodyPr>
          <a:lstStyle/>
          <a:p>
            <a:pPr eaLnBrk="1" hangingPunct="1">
              <a:defRPr/>
            </a:pPr>
            <a:r>
              <a:rPr lang="en-GB" altLang="en-US" dirty="0" smtClean="0">
                <a:latin typeface="Berlin Sans FB" panose="020E0602020502020306" pitchFamily="34" charset="0"/>
              </a:rPr>
              <a:t>If you have any further questions about anything you have read or anything you are not sure about, please do not hesitate to contact us. Please contact us via seesaw and we will respond to your questions as quickly as possible.</a:t>
            </a:r>
            <a:endParaRPr lang="en-GB" altLang="en-US"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25761"/>
            <a:ext cx="8229600" cy="1143000"/>
          </a:xfrm>
        </p:spPr>
        <p:txBody>
          <a:bodyPr/>
          <a:lstStyle/>
          <a:p>
            <a:pPr algn="ctr"/>
            <a:r>
              <a:rPr lang="en-GB" altLang="en-US" dirty="0" smtClean="0">
                <a:solidFill>
                  <a:srgbClr val="FF0000"/>
                </a:solidFill>
                <a:latin typeface="Berlin Sans FB Demi" panose="020E0802020502020306" pitchFamily="34" charset="0"/>
              </a:rPr>
              <a:t>The Team</a:t>
            </a:r>
          </a:p>
        </p:txBody>
      </p:sp>
      <p:sp>
        <p:nvSpPr>
          <p:cNvPr id="3" name="Content Placeholder 2"/>
          <p:cNvSpPr>
            <a:spLocks noGrp="1"/>
          </p:cNvSpPr>
          <p:nvPr>
            <p:ph idx="1"/>
          </p:nvPr>
        </p:nvSpPr>
        <p:spPr>
          <a:xfrm>
            <a:off x="323528" y="1117239"/>
            <a:ext cx="8229600" cy="5301208"/>
          </a:xfrm>
        </p:spPr>
        <p:txBody>
          <a:bodyPr/>
          <a:lstStyle/>
          <a:p>
            <a:pPr marL="0" indent="0" algn="ctr">
              <a:buNone/>
              <a:defRPr/>
            </a:pPr>
            <a:endParaRPr lang="en-GB" sz="2000" u="sng" dirty="0" smtClean="0">
              <a:solidFill>
                <a:srgbClr val="0070C0"/>
              </a:solidFill>
              <a:latin typeface="Berlin Sans FB" panose="020E0602020502020306" pitchFamily="34" charset="0"/>
            </a:endParaRPr>
          </a:p>
          <a:p>
            <a:pPr marL="0" indent="0" algn="ctr">
              <a:buNone/>
              <a:defRPr/>
            </a:pPr>
            <a:endParaRPr lang="en-GB" sz="2000" u="sng" dirty="0">
              <a:solidFill>
                <a:srgbClr val="0070C0"/>
              </a:solidFill>
              <a:latin typeface="Berlin Sans FB" panose="020E0602020502020306" pitchFamily="34" charset="0"/>
            </a:endParaRPr>
          </a:p>
          <a:p>
            <a:pPr marL="0" indent="0" algn="ctr">
              <a:buNone/>
              <a:defRPr/>
            </a:pPr>
            <a:endParaRPr lang="en-GB" sz="2000" u="sng" dirty="0" smtClean="0">
              <a:solidFill>
                <a:srgbClr val="0070C0"/>
              </a:solidFill>
              <a:latin typeface="Berlin Sans FB" panose="020E0602020502020306" pitchFamily="34" charset="0"/>
            </a:endParaRPr>
          </a:p>
          <a:p>
            <a:pPr marL="0" indent="0" algn="ctr">
              <a:buNone/>
              <a:defRPr/>
            </a:pPr>
            <a:endParaRPr lang="en-GB" sz="2000" u="sng" dirty="0" smtClean="0">
              <a:solidFill>
                <a:srgbClr val="0070C0"/>
              </a:solidFill>
              <a:latin typeface="Berlin Sans FB" panose="020E0602020502020306" pitchFamily="34" charset="0"/>
            </a:endParaRPr>
          </a:p>
          <a:p>
            <a:pPr marL="0" indent="0" algn="ctr">
              <a:buNone/>
              <a:defRPr/>
            </a:pPr>
            <a:endParaRPr lang="en-GB" sz="2000" u="sng" dirty="0">
              <a:solidFill>
                <a:srgbClr val="0070C0"/>
              </a:solidFill>
              <a:latin typeface="Berlin Sans FB" panose="020E0602020502020306" pitchFamily="34" charset="0"/>
            </a:endParaRPr>
          </a:p>
          <a:p>
            <a:pPr marL="0" indent="0">
              <a:buNone/>
              <a:defRPr/>
            </a:pPr>
            <a:r>
              <a:rPr lang="en-GB" sz="2000" u="sng" dirty="0" smtClean="0">
                <a:solidFill>
                  <a:srgbClr val="0070C0"/>
                </a:solidFill>
                <a:latin typeface="Berlin Sans FB" panose="020E0602020502020306" pitchFamily="34" charset="0"/>
              </a:rPr>
              <a:t>Class Teachers</a:t>
            </a:r>
          </a:p>
          <a:p>
            <a:pPr>
              <a:defRPr/>
            </a:pPr>
            <a:r>
              <a:rPr lang="en-GB" sz="2000" dirty="0" smtClean="0">
                <a:latin typeface="Berlin Sans FB" panose="020E0602020502020306" pitchFamily="34" charset="0"/>
              </a:rPr>
              <a:t>Mrs Mannering (Mon/Tues/Weds) </a:t>
            </a:r>
            <a:r>
              <a:rPr lang="en-GB" sz="2000" dirty="0" smtClean="0">
                <a:solidFill>
                  <a:srgbClr val="FF0000"/>
                </a:solidFill>
                <a:latin typeface="Berlin Sans FB" panose="020E0602020502020306" pitchFamily="34" charset="0"/>
              </a:rPr>
              <a:t>1M</a:t>
            </a:r>
          </a:p>
          <a:p>
            <a:pPr>
              <a:defRPr/>
            </a:pPr>
            <a:r>
              <a:rPr lang="en-GB" sz="2000" dirty="0" smtClean="0">
                <a:latin typeface="Berlin Sans FB" panose="020E0602020502020306" pitchFamily="34" charset="0"/>
              </a:rPr>
              <a:t>Mrs Walker (Thurs/Friday) </a:t>
            </a:r>
            <a:r>
              <a:rPr lang="en-GB" sz="2000" dirty="0" smtClean="0">
                <a:solidFill>
                  <a:srgbClr val="FF0000"/>
                </a:solidFill>
                <a:latin typeface="Berlin Sans FB" panose="020E0602020502020306" pitchFamily="34" charset="0"/>
              </a:rPr>
              <a:t>1M</a:t>
            </a:r>
          </a:p>
          <a:p>
            <a:pPr>
              <a:defRPr/>
            </a:pPr>
            <a:r>
              <a:rPr lang="en-GB" sz="2000" dirty="0" smtClean="0">
                <a:latin typeface="Berlin Sans FB" panose="020E0602020502020306" pitchFamily="34" charset="0"/>
              </a:rPr>
              <a:t>Miss Walsh </a:t>
            </a:r>
            <a:r>
              <a:rPr lang="en-GB" sz="2000" dirty="0" smtClean="0">
                <a:solidFill>
                  <a:srgbClr val="FF0000"/>
                </a:solidFill>
                <a:latin typeface="Berlin Sans FB" panose="020E0602020502020306" pitchFamily="34" charset="0"/>
              </a:rPr>
              <a:t>1W</a:t>
            </a:r>
          </a:p>
          <a:p>
            <a:pPr>
              <a:defRPr/>
            </a:pPr>
            <a:r>
              <a:rPr lang="en-GB" sz="2000" u="sng" dirty="0" smtClean="0">
                <a:solidFill>
                  <a:srgbClr val="0070C0"/>
                </a:solidFill>
                <a:latin typeface="Berlin Sans FB" panose="020E0602020502020306" pitchFamily="34" charset="0"/>
              </a:rPr>
              <a:t>Teaching Assistants</a:t>
            </a:r>
          </a:p>
          <a:p>
            <a:pPr>
              <a:defRPr/>
            </a:pPr>
            <a:r>
              <a:rPr lang="en-GB" sz="2000" dirty="0" smtClean="0">
                <a:latin typeface="Berlin Sans FB" panose="020E0602020502020306" pitchFamily="34" charset="0"/>
              </a:rPr>
              <a:t>Mrs </a:t>
            </a:r>
            <a:r>
              <a:rPr lang="en-GB" sz="2000" dirty="0" err="1" smtClean="0">
                <a:latin typeface="Berlin Sans FB" panose="020E0602020502020306" pitchFamily="34" charset="0"/>
              </a:rPr>
              <a:t>Pezzolo</a:t>
            </a:r>
            <a:r>
              <a:rPr lang="en-GB" sz="2000" dirty="0" smtClean="0">
                <a:latin typeface="Berlin Sans FB" panose="020E0602020502020306" pitchFamily="34" charset="0"/>
              </a:rPr>
              <a:t> </a:t>
            </a:r>
          </a:p>
          <a:p>
            <a:pPr>
              <a:defRPr/>
            </a:pPr>
            <a:r>
              <a:rPr lang="en-GB" sz="2000" dirty="0" smtClean="0">
                <a:latin typeface="Berlin Sans FB" panose="020E0602020502020306" pitchFamily="34" charset="0"/>
              </a:rPr>
              <a:t>Mrs Hickman</a:t>
            </a:r>
          </a:p>
          <a:p>
            <a:pPr>
              <a:defRPr/>
            </a:pPr>
            <a:r>
              <a:rPr lang="en-GB" sz="2000" u="sng" dirty="0" smtClean="0">
                <a:solidFill>
                  <a:srgbClr val="0070C0"/>
                </a:solidFill>
                <a:latin typeface="Berlin Sans FB" panose="020E0602020502020306" pitchFamily="34" charset="0"/>
              </a:rPr>
              <a:t>Additional Staff </a:t>
            </a:r>
            <a:endParaRPr lang="en-GB" sz="2000" u="sng" dirty="0">
              <a:solidFill>
                <a:srgbClr val="0070C0"/>
              </a:solidFill>
              <a:latin typeface="Berlin Sans FB" panose="020E0602020502020306" pitchFamily="34" charset="0"/>
            </a:endParaRPr>
          </a:p>
          <a:p>
            <a:pPr>
              <a:defRPr/>
            </a:pPr>
            <a:r>
              <a:rPr lang="en-GB" sz="2000" dirty="0" smtClean="0">
                <a:latin typeface="Berlin Sans FB" panose="020E0602020502020306" pitchFamily="34" charset="0"/>
              </a:rPr>
              <a:t>Madame Wilks </a:t>
            </a:r>
            <a:r>
              <a:rPr lang="en-GB" sz="2000" dirty="0" smtClean="0">
                <a:solidFill>
                  <a:srgbClr val="0070C0"/>
                </a:solidFill>
                <a:latin typeface="Berlin Sans FB" panose="020E0602020502020306" pitchFamily="34" charset="0"/>
              </a:rPr>
              <a:t>(French)</a:t>
            </a:r>
          </a:p>
          <a:p>
            <a:pPr>
              <a:defRPr/>
            </a:pPr>
            <a:r>
              <a:rPr lang="en-GB" sz="2000" dirty="0" smtClean="0">
                <a:latin typeface="Berlin Sans FB" panose="020E0602020502020306" pitchFamily="34" charset="0"/>
              </a:rPr>
              <a:t>Mr Haywood </a:t>
            </a:r>
            <a:r>
              <a:rPr lang="en-GB" sz="2000" dirty="0" smtClean="0">
                <a:solidFill>
                  <a:srgbClr val="0070C0"/>
                </a:solidFill>
                <a:latin typeface="Berlin Sans FB" panose="020E0602020502020306" pitchFamily="34" charset="0"/>
              </a:rPr>
              <a:t>(P.E.)</a:t>
            </a:r>
          </a:p>
          <a:p>
            <a:pPr marL="0" indent="0">
              <a:buNone/>
              <a:defRPr/>
            </a:pPr>
            <a:endParaRPr lang="en-GB" sz="2800" dirty="0" smtClean="0">
              <a:latin typeface="Berlin Sans FB" panose="020E0602020502020306" pitchFamily="34" charset="0"/>
            </a:endParaRPr>
          </a:p>
          <a:p>
            <a:pPr>
              <a:defRPr/>
            </a:pPr>
            <a:endParaRPr lang="en-GB" sz="2800" dirty="0">
              <a:latin typeface="HfW cursive" panose="00000500000000000000" pitchFamily="2" charset="0"/>
            </a:endParaRPr>
          </a:p>
          <a:p>
            <a:pPr>
              <a:defRPr/>
            </a:pPr>
            <a:endParaRPr lang="en-GB" sz="2800" dirty="0">
              <a:latin typeface="HfW cursive" panose="00000500000000000000" pitchFamily="2" charset="0"/>
            </a:endParaRPr>
          </a:p>
          <a:p>
            <a:pPr>
              <a:defRPr/>
            </a:pPr>
            <a:endParaRPr lang="en-GB" sz="2800" dirty="0" smtClean="0">
              <a:latin typeface="HfW cursive" panose="00000500000000000000" pitchFamily="2" charset="0"/>
            </a:endParaRPr>
          </a:p>
          <a:p>
            <a:pPr marL="0" indent="0">
              <a:buFont typeface="Wingdings 2" panose="05020102010507070707" pitchFamily="18" charset="2"/>
              <a:buNone/>
              <a:defRPr/>
            </a:pPr>
            <a:endParaRPr lang="en-GB" sz="2800" dirty="0">
              <a:latin typeface="HfW cursive" panose="00000500000000000000" pitchFamily="2" charset="0"/>
            </a:endParaRPr>
          </a:p>
        </p:txBody>
      </p:sp>
      <p:pic>
        <p:nvPicPr>
          <p:cNvPr id="2" name="Picture 1"/>
          <p:cNvPicPr>
            <a:picLocks noChangeAspect="1"/>
          </p:cNvPicPr>
          <p:nvPr/>
        </p:nvPicPr>
        <p:blipFill>
          <a:blip r:embed="rId2"/>
          <a:stretch>
            <a:fillRect/>
          </a:stretch>
        </p:blipFill>
        <p:spPr>
          <a:xfrm>
            <a:off x="323528" y="1161813"/>
            <a:ext cx="1444595" cy="1823506"/>
          </a:xfrm>
          <a:prstGeom prst="rect">
            <a:avLst/>
          </a:prstGeom>
        </p:spPr>
      </p:pic>
      <p:pic>
        <p:nvPicPr>
          <p:cNvPr id="4" name="Picture 3"/>
          <p:cNvPicPr>
            <a:picLocks noChangeAspect="1"/>
          </p:cNvPicPr>
          <p:nvPr/>
        </p:nvPicPr>
        <p:blipFill>
          <a:blip r:embed="rId3"/>
          <a:stretch>
            <a:fillRect/>
          </a:stretch>
        </p:blipFill>
        <p:spPr>
          <a:xfrm>
            <a:off x="1764228" y="1228004"/>
            <a:ext cx="1749843" cy="1691123"/>
          </a:xfrm>
          <a:prstGeom prst="rect">
            <a:avLst/>
          </a:prstGeom>
        </p:spPr>
      </p:pic>
      <p:pic>
        <p:nvPicPr>
          <p:cNvPr id="5" name="Picture 4"/>
          <p:cNvPicPr>
            <a:picLocks noChangeAspect="1"/>
          </p:cNvPicPr>
          <p:nvPr/>
        </p:nvPicPr>
        <p:blipFill>
          <a:blip r:embed="rId4"/>
          <a:stretch>
            <a:fillRect/>
          </a:stretch>
        </p:blipFill>
        <p:spPr>
          <a:xfrm>
            <a:off x="3463782" y="1228004"/>
            <a:ext cx="1484295" cy="1691123"/>
          </a:xfrm>
          <a:prstGeom prst="rect">
            <a:avLst/>
          </a:prstGeom>
        </p:spPr>
      </p:pic>
      <p:pic>
        <p:nvPicPr>
          <p:cNvPr id="6" name="Picture 5"/>
          <p:cNvPicPr>
            <a:picLocks noChangeAspect="1"/>
          </p:cNvPicPr>
          <p:nvPr/>
        </p:nvPicPr>
        <p:blipFill>
          <a:blip r:embed="rId5"/>
          <a:stretch>
            <a:fillRect/>
          </a:stretch>
        </p:blipFill>
        <p:spPr>
          <a:xfrm>
            <a:off x="4958016" y="1285208"/>
            <a:ext cx="1400796" cy="1700111"/>
          </a:xfrm>
          <a:prstGeom prst="rect">
            <a:avLst/>
          </a:prstGeom>
        </p:spPr>
      </p:pic>
      <p:pic>
        <p:nvPicPr>
          <p:cNvPr id="7" name="Picture 6"/>
          <p:cNvPicPr>
            <a:picLocks noChangeAspect="1"/>
          </p:cNvPicPr>
          <p:nvPr/>
        </p:nvPicPr>
        <p:blipFill>
          <a:blip r:embed="rId6"/>
          <a:stretch>
            <a:fillRect/>
          </a:stretch>
        </p:blipFill>
        <p:spPr>
          <a:xfrm>
            <a:off x="6522520" y="1228004"/>
            <a:ext cx="1145824" cy="1742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806" y="714356"/>
            <a:ext cx="5429692" cy="923330"/>
          </a:xfrm>
          <a:prstGeom prst="rect">
            <a:avLst/>
          </a:prstGeom>
          <a:noFill/>
        </p:spPr>
        <p:txBody>
          <a:bodyPr wrap="none">
            <a:spAutoFit/>
          </a:bodyPr>
          <a:lstStyle/>
          <a:p>
            <a:pPr algn="ctr" eaLnBrk="1" hangingPunct="1">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anose="020E0602020502020306" pitchFamily="34" charset="0"/>
                <a:ea typeface="ＭＳ Ｐゴシック" charset="-128"/>
              </a:rPr>
              <a:t>Transition……..</a:t>
            </a:r>
          </a:p>
        </p:txBody>
      </p:sp>
      <p:sp>
        <p:nvSpPr>
          <p:cNvPr id="7" name="Rectangle 6"/>
          <p:cNvSpPr/>
          <p:nvPr/>
        </p:nvSpPr>
        <p:spPr>
          <a:xfrm>
            <a:off x="1331640" y="2099940"/>
            <a:ext cx="6097117" cy="424731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anose="020E0602020502020306" pitchFamily="34" charset="0"/>
                <a:ea typeface="ＭＳ Ｐゴシック" charset="-128"/>
              </a:rPr>
              <a:t>What does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anose="020E0602020502020306" pitchFamily="34" charset="0"/>
                <a:ea typeface="ＭＳ Ｐゴシック" charset="-128"/>
              </a:rPr>
              <a:t>a day in Year </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anose="020E0602020502020306" pitchFamily="34" charset="0"/>
                <a:ea typeface="ＭＳ Ｐゴシック" charset="-128"/>
              </a:rPr>
              <a:t>1 </a:t>
            </a:r>
          </a:p>
          <a:p>
            <a:pPr algn="ctr" eaLnBrk="1" hangingPunct="1">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anose="020E0602020502020306" pitchFamily="34" charset="0"/>
                <a:ea typeface="ＭＳ Ｐゴシック" charset="-128"/>
              </a:rPr>
              <a:t>look like?</a:t>
            </a:r>
          </a:p>
          <a:p>
            <a:pPr algn="ctr" eaLnBrk="1" hangingPunct="1">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anose="020E0602020502020306" pitchFamily="34" charset="0"/>
                <a:ea typeface="ＭＳ Ｐゴシック" charset="-128"/>
              </a:rPr>
              <a:t>What do we expect?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76021"/>
            <a:ext cx="895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043422" y="781069"/>
            <a:ext cx="705715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defRPr/>
            </a:pPr>
            <a:r>
              <a:rPr lang="en-GB" altLang="en-US" sz="2000" b="1" u="sng" dirty="0" smtClean="0">
                <a:latin typeface="Berlin Sans FB" panose="020E0602020502020306" pitchFamily="34" charset="0"/>
                <a:cs typeface="Times New Roman" panose="02020603050405020304" pitchFamily="18" charset="0"/>
              </a:rPr>
              <a:t>Year </a:t>
            </a:r>
            <a:r>
              <a:rPr lang="en-GB" altLang="en-US" sz="2000" b="1" u="sng" dirty="0">
                <a:latin typeface="Berlin Sans FB" panose="020E0602020502020306" pitchFamily="34" charset="0"/>
                <a:cs typeface="Times New Roman" panose="02020603050405020304" pitchFamily="18" charset="0"/>
              </a:rPr>
              <a:t>1 </a:t>
            </a:r>
            <a:r>
              <a:rPr lang="en-GB" altLang="en-US" sz="2000" b="1" u="sng" dirty="0" smtClean="0">
                <a:latin typeface="Berlin Sans FB" panose="020E0602020502020306" pitchFamily="34" charset="0"/>
                <a:cs typeface="Times New Roman" panose="02020603050405020304" pitchFamily="18" charset="0"/>
              </a:rPr>
              <a:t>- Weekly </a:t>
            </a:r>
            <a:r>
              <a:rPr lang="en-GB" altLang="en-US" sz="2000" b="1" u="sng" dirty="0">
                <a:latin typeface="Berlin Sans FB" panose="020E0602020502020306" pitchFamily="34" charset="0"/>
                <a:cs typeface="Times New Roman" panose="02020603050405020304" pitchFamily="18" charset="0"/>
              </a:rPr>
              <a:t>Timetable</a:t>
            </a:r>
            <a:endParaRPr lang="en-GB" altLang="en-US" sz="1050" dirty="0">
              <a:latin typeface="Berlin Sans FB" panose="020E0602020502020306" pitchFamily="34" charset="0"/>
            </a:endParaRPr>
          </a:p>
          <a:p>
            <a:pPr algn="ctr">
              <a:defRPr/>
            </a:pPr>
            <a:endParaRPr lang="en-GB" altLang="en-US" b="1" dirty="0">
              <a:latin typeface="Berlin Sans FB" panose="020E0602020502020306" pitchFamily="34" charset="0"/>
            </a:endParaRPr>
          </a:p>
        </p:txBody>
      </p:sp>
      <p:sp>
        <p:nvSpPr>
          <p:cNvPr id="7" name="Rectangle 6"/>
          <p:cNvSpPr/>
          <p:nvPr/>
        </p:nvSpPr>
        <p:spPr>
          <a:xfrm>
            <a:off x="4447607" y="3244334"/>
            <a:ext cx="248786" cy="369332"/>
          </a:xfrm>
          <a:prstGeom prst="rect">
            <a:avLst/>
          </a:prstGeom>
        </p:spPr>
        <p:txBody>
          <a:bodyPr wrap="none">
            <a:spAutoFit/>
          </a:bodyPr>
          <a:lstStyle/>
          <a:p>
            <a:r>
              <a:rPr lang="en-GB" dirty="0"/>
              <a:t> </a:t>
            </a:r>
          </a:p>
        </p:txBody>
      </p:sp>
      <p:sp>
        <p:nvSpPr>
          <p:cNvPr id="8" name="Rectangle 7"/>
          <p:cNvSpPr/>
          <p:nvPr/>
        </p:nvSpPr>
        <p:spPr>
          <a:xfrm>
            <a:off x="4447607" y="3244334"/>
            <a:ext cx="248786" cy="369332"/>
          </a:xfrm>
          <a:prstGeom prst="rect">
            <a:avLst/>
          </a:prstGeom>
        </p:spPr>
        <p:txBody>
          <a:bodyPr wrap="none">
            <a:spAutoFit/>
          </a:bodyPr>
          <a:lstStyle/>
          <a:p>
            <a:r>
              <a:rPr lang="en-GB" dirty="0"/>
              <a:t> </a:t>
            </a:r>
          </a:p>
        </p:txBody>
      </p:sp>
      <p:sp>
        <p:nvSpPr>
          <p:cNvPr id="9" name="Rectangle 8"/>
          <p:cNvSpPr/>
          <p:nvPr/>
        </p:nvSpPr>
        <p:spPr>
          <a:xfrm>
            <a:off x="4447607" y="3244334"/>
            <a:ext cx="248786" cy="369332"/>
          </a:xfrm>
          <a:prstGeom prst="rect">
            <a:avLst/>
          </a:prstGeom>
        </p:spPr>
        <p:txBody>
          <a:bodyPr wrap="none">
            <a:spAutoFit/>
          </a:bodyPr>
          <a:lstStyle/>
          <a:p>
            <a:r>
              <a:rPr lang="en-GB" dirty="0"/>
              <a:t> </a:t>
            </a:r>
          </a:p>
        </p:txBody>
      </p:sp>
      <p:pic>
        <p:nvPicPr>
          <p:cNvPr id="6" name="Picture 5"/>
          <p:cNvPicPr>
            <a:picLocks noChangeAspect="1"/>
          </p:cNvPicPr>
          <p:nvPr/>
        </p:nvPicPr>
        <p:blipFill rotWithShape="1">
          <a:blip r:embed="rId2"/>
          <a:srcRect t="27760"/>
          <a:stretch/>
        </p:blipFill>
        <p:spPr>
          <a:xfrm>
            <a:off x="194023" y="2076527"/>
            <a:ext cx="8755953" cy="27049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23" y="404664"/>
            <a:ext cx="8229600" cy="1143000"/>
          </a:xfrm>
        </p:spPr>
        <p:txBody>
          <a:bodyPr/>
          <a:lstStyle/>
          <a:p>
            <a:pPr algn="ctr"/>
            <a:r>
              <a:rPr lang="en-GB" u="sng" dirty="0" smtClean="0">
                <a:latin typeface="Berlin Sans FB" panose="020E0602020502020306" pitchFamily="34" charset="0"/>
              </a:rPr>
              <a:t>English Expectations</a:t>
            </a:r>
            <a:endParaRPr lang="en-GB" u="sng" dirty="0">
              <a:latin typeface="Berlin Sans FB" panose="020E0602020502020306" pitchFamily="34" charset="0"/>
            </a:endParaRPr>
          </a:p>
        </p:txBody>
      </p:sp>
      <p:sp>
        <p:nvSpPr>
          <p:cNvPr id="3" name="Content Placeholder 2"/>
          <p:cNvSpPr>
            <a:spLocks noGrp="1"/>
          </p:cNvSpPr>
          <p:nvPr>
            <p:ph idx="1"/>
          </p:nvPr>
        </p:nvSpPr>
        <p:spPr>
          <a:xfrm>
            <a:off x="107504" y="1557319"/>
            <a:ext cx="8679903" cy="4389437"/>
          </a:xfrm>
        </p:spPr>
        <p:txBody>
          <a:bodyPr/>
          <a:lstStyle/>
          <a:p>
            <a:pPr marL="324000" indent="0">
              <a:buNone/>
            </a:pPr>
            <a:r>
              <a:rPr lang="en-GB" sz="2200" dirty="0">
                <a:solidFill>
                  <a:srgbClr val="FF0000"/>
                </a:solidFill>
                <a:latin typeface="Berlin Sans FB" pitchFamily="34" charset="0"/>
              </a:rPr>
              <a:t>The </a:t>
            </a:r>
            <a:r>
              <a:rPr lang="en-GB" sz="2200" dirty="0" smtClean="0">
                <a:solidFill>
                  <a:srgbClr val="FF0000"/>
                </a:solidFill>
                <a:latin typeface="Berlin Sans FB" pitchFamily="34" charset="0"/>
              </a:rPr>
              <a:t>English </a:t>
            </a:r>
            <a:r>
              <a:rPr lang="en-GB" sz="2200" dirty="0">
                <a:solidFill>
                  <a:srgbClr val="FF0000"/>
                </a:solidFill>
                <a:latin typeface="Berlin Sans FB" pitchFamily="34" charset="0"/>
              </a:rPr>
              <a:t>expectations for the </a:t>
            </a:r>
            <a:r>
              <a:rPr lang="en-GB" sz="2200" b="1" u="sng" dirty="0">
                <a:solidFill>
                  <a:srgbClr val="FF0000"/>
                </a:solidFill>
                <a:latin typeface="Berlin Sans FB" pitchFamily="34" charset="0"/>
              </a:rPr>
              <a:t>end of Year 1 </a:t>
            </a:r>
            <a:r>
              <a:rPr lang="en-GB" sz="2200" dirty="0">
                <a:solidFill>
                  <a:srgbClr val="FF0000"/>
                </a:solidFill>
                <a:latin typeface="Berlin Sans FB" panose="020E0602020502020306" pitchFamily="34" charset="0"/>
              </a:rPr>
              <a:t>are;</a:t>
            </a:r>
          </a:p>
          <a:p>
            <a:pPr marL="781200" indent="-457200"/>
            <a:r>
              <a:rPr lang="en-GB" sz="2200" dirty="0">
                <a:latin typeface="Berlin Sans FB" panose="020E0602020502020306" pitchFamily="34" charset="0"/>
              </a:rPr>
              <a:t>W</a:t>
            </a:r>
            <a:r>
              <a:rPr lang="en-GB" sz="2200" dirty="0" smtClean="0">
                <a:latin typeface="Berlin Sans FB" panose="020E0602020502020306" pitchFamily="34" charset="0"/>
              </a:rPr>
              <a:t>rite clearly demarcated sentences</a:t>
            </a:r>
          </a:p>
          <a:p>
            <a:pPr marL="781200" indent="-457200"/>
            <a:r>
              <a:rPr lang="en-GB" sz="2200" dirty="0" smtClean="0">
                <a:latin typeface="Berlin Sans FB" panose="020E0602020502020306" pitchFamily="34" charset="0"/>
              </a:rPr>
              <a:t>Use the conjunction </a:t>
            </a:r>
            <a:r>
              <a:rPr lang="en-GB" sz="2200" b="1" u="sng" dirty="0" smtClean="0">
                <a:latin typeface="Berlin Sans FB" panose="020E0602020502020306" pitchFamily="34" charset="0"/>
              </a:rPr>
              <a:t>and</a:t>
            </a:r>
            <a:r>
              <a:rPr lang="en-GB" sz="2200" dirty="0" smtClean="0">
                <a:latin typeface="Berlin Sans FB" panose="020E0602020502020306" pitchFamily="34" charset="0"/>
              </a:rPr>
              <a:t> to join sentences </a:t>
            </a:r>
          </a:p>
          <a:p>
            <a:pPr marL="781200" indent="-457200"/>
            <a:r>
              <a:rPr lang="en-GB" sz="2200" dirty="0" smtClean="0">
                <a:latin typeface="Berlin Sans FB" panose="020E0602020502020306" pitchFamily="34" charset="0"/>
              </a:rPr>
              <a:t>Introduce use of – capital letters, full stops, question marks, exclamation marks</a:t>
            </a:r>
          </a:p>
          <a:p>
            <a:pPr marL="781200" indent="-457200"/>
            <a:r>
              <a:rPr lang="en-GB" sz="2200" dirty="0" smtClean="0">
                <a:latin typeface="Berlin Sans FB" panose="020E0602020502020306" pitchFamily="34" charset="0"/>
              </a:rPr>
              <a:t>Use capital letters for names and personal pronoun “I”</a:t>
            </a:r>
          </a:p>
          <a:p>
            <a:pPr marL="781200" indent="-457200"/>
            <a:r>
              <a:rPr lang="en-GB" sz="2200" dirty="0" smtClean="0">
                <a:latin typeface="Berlin Sans FB" panose="020E0602020502020306" pitchFamily="34" charset="0"/>
              </a:rPr>
              <a:t>Write a sequence of sentences to form a short narrative</a:t>
            </a:r>
          </a:p>
          <a:p>
            <a:pPr marL="781200" indent="-457200"/>
            <a:r>
              <a:rPr lang="en-GB" sz="2200" dirty="0" smtClean="0">
                <a:latin typeface="Berlin Sans FB" panose="020E0602020502020306" pitchFamily="34" charset="0"/>
              </a:rPr>
              <a:t>Use correct formation of upper and lower case letters </a:t>
            </a:r>
          </a:p>
          <a:p>
            <a:pPr marL="781200" indent="-457200"/>
            <a:endParaRPr lang="en-GB" sz="2200" dirty="0" smtClean="0">
              <a:latin typeface="Berlin Sans FB" panose="020E0602020502020306" pitchFamily="34" charset="0"/>
            </a:endParaRPr>
          </a:p>
          <a:p>
            <a:pPr marL="324000" indent="0">
              <a:buNone/>
            </a:pPr>
            <a:r>
              <a:rPr lang="en-GB" sz="2200" dirty="0" smtClean="0">
                <a:solidFill>
                  <a:srgbClr val="FF0000"/>
                </a:solidFill>
                <a:latin typeface="Berlin Sans FB" pitchFamily="34" charset="0"/>
              </a:rPr>
              <a:t>These concepts are taught to the children many times throughout the year and revisited regularly to allow children to develop their understanding and secure these skills independently.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85601"/>
            <a:ext cx="13350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7544" y="-243408"/>
            <a:ext cx="8229600" cy="1143000"/>
          </a:xfrm>
        </p:spPr>
        <p:txBody>
          <a:bodyPr/>
          <a:lstStyle/>
          <a:p>
            <a:pPr algn="ctr"/>
            <a:r>
              <a:rPr lang="en-GB" altLang="en-US" u="sng" dirty="0" smtClean="0">
                <a:latin typeface="Berlin Sans FB" panose="020E0602020502020306" pitchFamily="34" charset="0"/>
              </a:rPr>
              <a:t>Phonics </a:t>
            </a:r>
          </a:p>
        </p:txBody>
      </p:sp>
      <p:sp>
        <p:nvSpPr>
          <p:cNvPr id="11267" name="Content Placeholder 2"/>
          <p:cNvSpPr>
            <a:spLocks noGrp="1"/>
          </p:cNvSpPr>
          <p:nvPr>
            <p:ph idx="1"/>
          </p:nvPr>
        </p:nvSpPr>
        <p:spPr>
          <a:xfrm>
            <a:off x="467544" y="980728"/>
            <a:ext cx="8229600" cy="4389437"/>
          </a:xfrm>
        </p:spPr>
        <p:txBody>
          <a:bodyPr/>
          <a:lstStyle/>
          <a:p>
            <a:r>
              <a:rPr lang="en-US" altLang="en-US" sz="2400" dirty="0" smtClean="0">
                <a:latin typeface="Berlin Sans FB" panose="020E0602020502020306" pitchFamily="34" charset="0"/>
              </a:rPr>
              <a:t>Phase 2 – 44 sounds – examples -  </a:t>
            </a:r>
            <a:r>
              <a:rPr lang="en-US" altLang="en-US" sz="2400" dirty="0" err="1" smtClean="0">
                <a:latin typeface="Berlin Sans FB" panose="020E0602020502020306" pitchFamily="34" charset="0"/>
              </a:rPr>
              <a:t>ll</a:t>
            </a:r>
            <a:r>
              <a:rPr lang="en-US" altLang="en-US" sz="2400" dirty="0" smtClean="0">
                <a:latin typeface="Berlin Sans FB" panose="020E0602020502020306" pitchFamily="34" charset="0"/>
              </a:rPr>
              <a:t>,  </a:t>
            </a:r>
            <a:r>
              <a:rPr lang="en-US" altLang="en-US" sz="2400" dirty="0" err="1" smtClean="0">
                <a:latin typeface="Berlin Sans FB" panose="020E0602020502020306" pitchFamily="34" charset="0"/>
              </a:rPr>
              <a:t>ss</a:t>
            </a:r>
            <a:r>
              <a:rPr lang="en-US" altLang="en-US" sz="2400" dirty="0" smtClean="0">
                <a:latin typeface="Berlin Sans FB" panose="020E0602020502020306" pitchFamily="34" charset="0"/>
              </a:rPr>
              <a:t>,  </a:t>
            </a:r>
            <a:r>
              <a:rPr lang="en-US" altLang="en-US" sz="2400" dirty="0" err="1" smtClean="0">
                <a:latin typeface="Berlin Sans FB" panose="020E0602020502020306" pitchFamily="34" charset="0"/>
              </a:rPr>
              <a:t>ff</a:t>
            </a:r>
            <a:endParaRPr lang="en-US" altLang="en-US" sz="2400" dirty="0" smtClean="0">
              <a:latin typeface="Berlin Sans FB" panose="020E0602020502020306" pitchFamily="34" charset="0"/>
            </a:endParaRPr>
          </a:p>
          <a:p>
            <a:endParaRPr lang="en-US" altLang="en-US" sz="2400" dirty="0" smtClean="0">
              <a:latin typeface="Berlin Sans FB" panose="020E0602020502020306" pitchFamily="34" charset="0"/>
            </a:endParaRPr>
          </a:p>
          <a:p>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r>
              <a:rPr lang="en-US" altLang="en-US" sz="2400" dirty="0" smtClean="0">
                <a:latin typeface="Berlin Sans FB" panose="020E0602020502020306" pitchFamily="34" charset="0"/>
              </a:rPr>
              <a:t>Phase 3 – 25 sounds – examples -  </a:t>
            </a:r>
            <a:r>
              <a:rPr lang="en-US" altLang="en-US" sz="2400" dirty="0" err="1" smtClean="0">
                <a:latin typeface="Berlin Sans FB" panose="020E0602020502020306" pitchFamily="34" charset="0"/>
              </a:rPr>
              <a:t>ch</a:t>
            </a:r>
            <a:r>
              <a:rPr lang="en-US" altLang="en-US" sz="2400" dirty="0" smtClean="0">
                <a:latin typeface="Berlin Sans FB" panose="020E0602020502020306" pitchFamily="34" charset="0"/>
              </a:rPr>
              <a:t>/</a:t>
            </a:r>
            <a:r>
              <a:rPr lang="en-US" altLang="en-US" sz="2400" dirty="0" err="1" smtClean="0">
                <a:latin typeface="Berlin Sans FB" panose="020E0602020502020306" pitchFamily="34" charset="0"/>
              </a:rPr>
              <a:t>ar</a:t>
            </a:r>
            <a:r>
              <a:rPr lang="en-US" altLang="en-US" sz="2400" dirty="0" smtClean="0">
                <a:latin typeface="Berlin Sans FB" panose="020E0602020502020306" pitchFamily="34" charset="0"/>
              </a:rPr>
              <a:t>/ow/</a:t>
            </a:r>
            <a:r>
              <a:rPr lang="en-US" altLang="en-US" sz="2400" dirty="0" err="1" smtClean="0">
                <a:latin typeface="Berlin Sans FB" panose="020E0602020502020306" pitchFamily="34" charset="0"/>
              </a:rPr>
              <a:t>ai</a:t>
            </a:r>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smtClean="0">
              <a:latin typeface="Berlin Sans FB" panose="020E0602020502020306" pitchFamily="34" charset="0"/>
            </a:endParaRPr>
          </a:p>
        </p:txBody>
      </p:sp>
      <p:pic>
        <p:nvPicPr>
          <p:cNvPr id="2" name="Picture 1"/>
          <p:cNvPicPr>
            <a:picLocks noChangeAspect="1"/>
          </p:cNvPicPr>
          <p:nvPr/>
        </p:nvPicPr>
        <p:blipFill>
          <a:blip r:embed="rId2"/>
          <a:stretch>
            <a:fillRect/>
          </a:stretch>
        </p:blipFill>
        <p:spPr>
          <a:xfrm>
            <a:off x="2627784" y="1484784"/>
            <a:ext cx="3486150" cy="2419350"/>
          </a:xfrm>
          <a:prstGeom prst="rect">
            <a:avLst/>
          </a:prstGeom>
        </p:spPr>
      </p:pic>
      <p:pic>
        <p:nvPicPr>
          <p:cNvPr id="3" name="Picture 2"/>
          <p:cNvPicPr>
            <a:picLocks noChangeAspect="1"/>
          </p:cNvPicPr>
          <p:nvPr/>
        </p:nvPicPr>
        <p:blipFill>
          <a:blip r:embed="rId3"/>
          <a:stretch>
            <a:fillRect/>
          </a:stretch>
        </p:blipFill>
        <p:spPr>
          <a:xfrm>
            <a:off x="2742084" y="4441496"/>
            <a:ext cx="3371850" cy="2333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23528" y="188640"/>
            <a:ext cx="8229600" cy="5541565"/>
          </a:xfrm>
        </p:spPr>
        <p:txBody>
          <a:bodyPr/>
          <a:lstStyle/>
          <a:p>
            <a:r>
              <a:rPr lang="en-US" altLang="en-US" sz="2400" dirty="0" smtClean="0">
                <a:latin typeface="Berlin Sans FB" panose="020E0602020502020306" pitchFamily="34" charset="0"/>
              </a:rPr>
              <a:t>Phase 4 – during this stage children consolidate and refine their knowledge and learn new tricky spelling patterns CVCC and CCVC</a:t>
            </a:r>
          </a:p>
          <a:p>
            <a:endParaRPr lang="en-US" altLang="en-US" sz="2400" dirty="0">
              <a:latin typeface="Berlin Sans FB" panose="020E0602020502020306" pitchFamily="34" charset="0"/>
            </a:endParaRPr>
          </a:p>
          <a:p>
            <a:endParaRPr lang="en-US" altLang="en-US" sz="2400" dirty="0" smtClean="0">
              <a:latin typeface="Berlin Sans FB" panose="020E0602020502020306" pitchFamily="34" charset="0"/>
            </a:endParaRPr>
          </a:p>
          <a:p>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r>
              <a:rPr lang="en-US" altLang="en-US" sz="2400" dirty="0" smtClean="0">
                <a:latin typeface="Berlin Sans FB" panose="020E0602020502020306" pitchFamily="34" charset="0"/>
              </a:rPr>
              <a:t>Phase 5 – alternative spelling for sounds – “</a:t>
            </a:r>
            <a:r>
              <a:rPr lang="en-US" altLang="en-US" sz="2400" dirty="0" err="1" smtClean="0">
                <a:latin typeface="Berlin Sans FB" panose="020E0602020502020306" pitchFamily="34" charset="0"/>
              </a:rPr>
              <a:t>ai</a:t>
            </a:r>
            <a:r>
              <a:rPr lang="en-US" altLang="en-US" sz="2400" dirty="0" smtClean="0">
                <a:latin typeface="Berlin Sans FB" panose="020E0602020502020306" pitchFamily="34" charset="0"/>
              </a:rPr>
              <a:t>, ay, a, a-e, </a:t>
            </a:r>
            <a:r>
              <a:rPr lang="en-US" altLang="en-US" sz="2400" dirty="0" err="1" smtClean="0">
                <a:latin typeface="Berlin Sans FB" panose="020E0602020502020306" pitchFamily="34" charset="0"/>
              </a:rPr>
              <a:t>eigh</a:t>
            </a:r>
            <a:r>
              <a:rPr lang="en-US" altLang="en-US" sz="2400" dirty="0" smtClean="0">
                <a:latin typeface="Berlin Sans FB" panose="020E0602020502020306" pitchFamily="34" charset="0"/>
              </a:rPr>
              <a:t>, </a:t>
            </a:r>
            <a:r>
              <a:rPr lang="en-US" altLang="en-US" sz="2400" dirty="0" err="1" smtClean="0">
                <a:latin typeface="Berlin Sans FB" panose="020E0602020502020306" pitchFamily="34" charset="0"/>
              </a:rPr>
              <a:t>ey</a:t>
            </a:r>
            <a:r>
              <a:rPr lang="en-US" altLang="en-US" sz="2400" dirty="0">
                <a:latin typeface="Berlin Sans FB" panose="020E0602020502020306" pitchFamily="34" charset="0"/>
              </a:rPr>
              <a:t> </a:t>
            </a:r>
            <a:r>
              <a:rPr lang="en-US" altLang="en-US" sz="2400" dirty="0" smtClean="0">
                <a:latin typeface="Berlin Sans FB" panose="020E0602020502020306" pitchFamily="34" charset="0"/>
              </a:rPr>
              <a:t>” . They also learn about split diagraphs. (a-e)</a:t>
            </a:r>
          </a:p>
          <a:p>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smtClean="0">
              <a:latin typeface="Berlin Sans FB" panose="020E0602020502020306" pitchFamily="34" charset="0"/>
            </a:endParaRPr>
          </a:p>
          <a:p>
            <a:r>
              <a:rPr lang="en-US" altLang="en-US" sz="2400" dirty="0" smtClean="0">
                <a:latin typeface="Berlin Sans FB" panose="020E0602020502020306" pitchFamily="34" charset="0"/>
              </a:rPr>
              <a:t>Phonics Screening – Monday 7</a:t>
            </a:r>
            <a:r>
              <a:rPr lang="en-US" altLang="en-US" sz="2400" baseline="30000" dirty="0" smtClean="0">
                <a:latin typeface="Berlin Sans FB" panose="020E0602020502020306" pitchFamily="34" charset="0"/>
              </a:rPr>
              <a:t>th</a:t>
            </a:r>
            <a:r>
              <a:rPr lang="en-US" altLang="en-US" sz="2400" dirty="0" smtClean="0">
                <a:latin typeface="Berlin Sans FB" panose="020E0602020502020306" pitchFamily="34" charset="0"/>
              </a:rPr>
              <a:t> June </a:t>
            </a:r>
            <a:r>
              <a:rPr lang="en-US" altLang="en-US" sz="2400" dirty="0" smtClean="0">
                <a:latin typeface="Berlin Sans FB" panose="020E0602020502020306" pitchFamily="34" charset="0"/>
              </a:rPr>
              <a:t>2022</a:t>
            </a:r>
            <a:endParaRPr lang="en-US" altLang="en-US" sz="2400" dirty="0" smtClean="0">
              <a:latin typeface="Berlin Sans FB" panose="020E0602020502020306" pitchFamily="34" charset="0"/>
            </a:endParaRPr>
          </a:p>
          <a:p>
            <a:endParaRPr lang="en-US" altLang="en-US" sz="2400" dirty="0">
              <a:latin typeface="Berlin Sans FB" panose="020E0602020502020306" pitchFamily="34" charset="0"/>
            </a:endParaRPr>
          </a:p>
          <a:p>
            <a:endParaRPr lang="en-US" altLang="en-US" sz="2400" dirty="0" smtClean="0">
              <a:latin typeface="Berlin Sans FB" panose="020E0602020502020306" pitchFamily="34" charset="0"/>
            </a:endParaRPr>
          </a:p>
        </p:txBody>
      </p:sp>
      <p:pic>
        <p:nvPicPr>
          <p:cNvPr id="3" name="Picture 2"/>
          <p:cNvPicPr>
            <a:picLocks noChangeAspect="1"/>
          </p:cNvPicPr>
          <p:nvPr/>
        </p:nvPicPr>
        <p:blipFill>
          <a:blip r:embed="rId2"/>
          <a:stretch>
            <a:fillRect/>
          </a:stretch>
        </p:blipFill>
        <p:spPr>
          <a:xfrm>
            <a:off x="2685728" y="3861048"/>
            <a:ext cx="3505200" cy="2409825"/>
          </a:xfrm>
          <a:prstGeom prst="rect">
            <a:avLst/>
          </a:prstGeom>
        </p:spPr>
      </p:pic>
      <p:pic>
        <p:nvPicPr>
          <p:cNvPr id="4" name="Picture 3"/>
          <p:cNvPicPr>
            <a:picLocks noChangeAspect="1"/>
          </p:cNvPicPr>
          <p:nvPr/>
        </p:nvPicPr>
        <p:blipFill>
          <a:blip r:embed="rId3"/>
          <a:stretch>
            <a:fillRect/>
          </a:stretch>
        </p:blipFill>
        <p:spPr>
          <a:xfrm>
            <a:off x="2685728" y="908720"/>
            <a:ext cx="3361831" cy="2308243"/>
          </a:xfrm>
          <a:prstGeom prst="rect">
            <a:avLst/>
          </a:prstGeom>
        </p:spPr>
      </p:pic>
    </p:spTree>
    <p:extLst>
      <p:ext uri="{BB962C8B-B14F-4D97-AF65-F5344CB8AC3E}">
        <p14:creationId xmlns:p14="http://schemas.microsoft.com/office/powerpoint/2010/main" val="8973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188" y="246013"/>
            <a:ext cx="8229600" cy="1143000"/>
          </a:xfrm>
        </p:spPr>
        <p:txBody>
          <a:bodyPr/>
          <a:lstStyle/>
          <a:p>
            <a:pPr algn="ctr" eaLnBrk="1" hangingPunct="1"/>
            <a:r>
              <a:rPr lang="en-GB" altLang="en-US" u="sng" dirty="0" smtClean="0">
                <a:latin typeface="Berlin Sans FB" panose="020E0602020502020306" pitchFamily="34" charset="0"/>
              </a:rPr>
              <a:t>Maths Expectations</a:t>
            </a:r>
          </a:p>
        </p:txBody>
      </p:sp>
      <p:sp>
        <p:nvSpPr>
          <p:cNvPr id="14338" name="Rectangle 3"/>
          <p:cNvSpPr>
            <a:spLocks noGrp="1" noChangeArrowheads="1"/>
          </p:cNvSpPr>
          <p:nvPr>
            <p:ph idx="1"/>
          </p:nvPr>
        </p:nvSpPr>
        <p:spPr>
          <a:xfrm>
            <a:off x="354267" y="1326801"/>
            <a:ext cx="8229600" cy="4785957"/>
          </a:xfrm>
        </p:spPr>
        <p:txBody>
          <a:bodyPr>
            <a:noAutofit/>
          </a:bodyPr>
          <a:lstStyle/>
          <a:p>
            <a:pPr marL="0" indent="0" eaLnBrk="1" fontAlgn="auto" hangingPunct="1">
              <a:spcAft>
                <a:spcPts val="0"/>
              </a:spcAft>
              <a:buClr>
                <a:schemeClr val="accent3"/>
              </a:buClr>
              <a:buNone/>
              <a:defRPr/>
            </a:pPr>
            <a:r>
              <a:rPr lang="en-GB" sz="2100" dirty="0" smtClean="0">
                <a:solidFill>
                  <a:srgbClr val="FF0000"/>
                </a:solidFill>
                <a:latin typeface="Berlin Sans FB" pitchFamily="34" charset="0"/>
              </a:rPr>
              <a:t>The Maths expectations for the </a:t>
            </a:r>
            <a:r>
              <a:rPr lang="en-GB" sz="2100" b="1" u="sng" dirty="0" smtClean="0">
                <a:solidFill>
                  <a:srgbClr val="FF0000"/>
                </a:solidFill>
                <a:latin typeface="Berlin Sans FB" pitchFamily="34" charset="0"/>
              </a:rPr>
              <a:t>end of Year 1 </a:t>
            </a:r>
            <a:r>
              <a:rPr lang="en-GB" sz="2100" dirty="0" smtClean="0">
                <a:solidFill>
                  <a:srgbClr val="FF0000"/>
                </a:solidFill>
                <a:latin typeface="Berlin Sans FB" pitchFamily="34" charset="0"/>
              </a:rPr>
              <a:t>are;</a:t>
            </a:r>
          </a:p>
          <a:p>
            <a:pPr fontAlgn="auto">
              <a:spcAft>
                <a:spcPts val="0"/>
              </a:spcAft>
              <a:buClr>
                <a:schemeClr val="accent3"/>
              </a:buClr>
              <a:defRPr/>
            </a:pPr>
            <a:r>
              <a:rPr lang="en-GB" sz="2100" dirty="0" smtClean="0">
                <a:latin typeface="Berlin Sans FB" pitchFamily="34" charset="0"/>
              </a:rPr>
              <a:t>Count to and across 100 forwards and backwards</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Read and write numbers to 20 in words</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Say 1 more/1 less to 100</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Count in multiples of 2, 5 and 10</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Use bonds and subtraction facts to 20</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Solve one step multiplication and division</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Recognise half and a quarter of an object, shape or quantity</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Use language of time – </a:t>
            </a:r>
            <a:r>
              <a:rPr lang="en-GB" sz="2100" dirty="0" err="1" smtClean="0">
                <a:latin typeface="Berlin Sans FB" pitchFamily="34" charset="0"/>
              </a:rPr>
              <a:t>eg</a:t>
            </a:r>
            <a:r>
              <a:rPr lang="en-GB" sz="2100" dirty="0" smtClean="0">
                <a:latin typeface="Berlin Sans FB" pitchFamily="34" charset="0"/>
              </a:rPr>
              <a:t> day, week, month, year</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Tell the time to hour and half past</a:t>
            </a:r>
          </a:p>
          <a:p>
            <a:pPr marL="274320" indent="-274320" eaLnBrk="1" fontAlgn="auto" hangingPunct="1">
              <a:spcAft>
                <a:spcPts val="0"/>
              </a:spcAft>
              <a:buClr>
                <a:schemeClr val="accent3"/>
              </a:buClr>
              <a:buFont typeface="Wingdings 2"/>
              <a:buChar char=""/>
              <a:defRPr/>
            </a:pPr>
            <a:r>
              <a:rPr lang="en-GB" sz="2100" dirty="0" smtClean="0">
                <a:latin typeface="Berlin Sans FB" pitchFamily="34" charset="0"/>
              </a:rPr>
              <a:t>ICT </a:t>
            </a:r>
            <a:r>
              <a:rPr lang="en-GB" sz="2100" dirty="0" err="1" smtClean="0">
                <a:latin typeface="Berlin Sans FB" pitchFamily="34" charset="0"/>
              </a:rPr>
              <a:t>Topmarks</a:t>
            </a:r>
            <a:endParaRPr lang="en-GB" sz="2100" dirty="0" smtClean="0">
              <a:latin typeface="Berlin Sans FB" pitchFamily="34" charset="0"/>
            </a:endParaRPr>
          </a:p>
          <a:p>
            <a:pPr marL="0" indent="0" eaLnBrk="1" fontAlgn="auto" hangingPunct="1">
              <a:spcAft>
                <a:spcPts val="0"/>
              </a:spcAft>
              <a:buClr>
                <a:schemeClr val="accent3"/>
              </a:buClr>
              <a:buNone/>
              <a:defRPr/>
            </a:pPr>
            <a:endParaRPr lang="en-GB" sz="1100" dirty="0" smtClean="0">
              <a:latin typeface="Berlin Sans FB" pitchFamily="34" charset="0"/>
            </a:endParaRPr>
          </a:p>
          <a:p>
            <a:pPr marL="0" indent="0" eaLnBrk="1" fontAlgn="auto" hangingPunct="1">
              <a:spcAft>
                <a:spcPts val="0"/>
              </a:spcAft>
              <a:buClr>
                <a:schemeClr val="accent3"/>
              </a:buClr>
              <a:buNone/>
              <a:defRPr/>
            </a:pPr>
            <a:r>
              <a:rPr lang="en-GB" sz="2100" dirty="0" smtClean="0">
                <a:solidFill>
                  <a:srgbClr val="FF0000"/>
                </a:solidFill>
                <a:latin typeface="Berlin Sans FB" pitchFamily="34" charset="0"/>
              </a:rPr>
              <a:t>We will teach these skills multiple times throughout the year within our class teaching and learning. To support our teaching there may also be consolidation tasks linked to them sent out for homework.</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029" y="116632"/>
            <a:ext cx="156051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7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8">
                                            <p:txEl>
                                              <p:pRg st="3" end="3"/>
                                            </p:txEl>
                                          </p:spTgt>
                                        </p:tgtEl>
                                        <p:attrNameLst>
                                          <p:attrName>style.visibility</p:attrName>
                                        </p:attrNameLst>
                                      </p:cBhvr>
                                      <p:to>
                                        <p:strVal val="visible"/>
                                      </p:to>
                                    </p:set>
                                    <p:anim calcmode="lin" valueType="num">
                                      <p:cBhvr additive="base">
                                        <p:cTn id="25"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8">
                                            <p:txEl>
                                              <p:pRg st="4" end="4"/>
                                            </p:txEl>
                                          </p:spTgt>
                                        </p:tgtEl>
                                        <p:attrNameLst>
                                          <p:attrName>style.visibility</p:attrName>
                                        </p:attrNameLst>
                                      </p:cBhvr>
                                      <p:to>
                                        <p:strVal val="visible"/>
                                      </p:to>
                                    </p:set>
                                    <p:anim calcmode="lin" valueType="num">
                                      <p:cBhvr additive="base">
                                        <p:cTn id="31"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8">
                                            <p:txEl>
                                              <p:pRg st="5" end="5"/>
                                            </p:txEl>
                                          </p:spTgt>
                                        </p:tgtEl>
                                        <p:attrNameLst>
                                          <p:attrName>style.visibility</p:attrName>
                                        </p:attrNameLst>
                                      </p:cBhvr>
                                      <p:to>
                                        <p:strVal val="visible"/>
                                      </p:to>
                                    </p:set>
                                    <p:anim calcmode="lin" valueType="num">
                                      <p:cBhvr additive="base">
                                        <p:cTn id="37" dur="5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8">
                                            <p:txEl>
                                              <p:pRg st="6" end="6"/>
                                            </p:txEl>
                                          </p:spTgt>
                                        </p:tgtEl>
                                        <p:attrNameLst>
                                          <p:attrName>style.visibility</p:attrName>
                                        </p:attrNameLst>
                                      </p:cBhvr>
                                      <p:to>
                                        <p:strVal val="visible"/>
                                      </p:to>
                                    </p:set>
                                    <p:anim calcmode="lin" valueType="num">
                                      <p:cBhvr additive="base">
                                        <p:cTn id="43" dur="500" fill="hold"/>
                                        <p:tgtEl>
                                          <p:spTgt spid="143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8">
                                            <p:txEl>
                                              <p:pRg st="7" end="7"/>
                                            </p:txEl>
                                          </p:spTgt>
                                        </p:tgtEl>
                                        <p:attrNameLst>
                                          <p:attrName>style.visibility</p:attrName>
                                        </p:attrNameLst>
                                      </p:cBhvr>
                                      <p:to>
                                        <p:strVal val="visible"/>
                                      </p:to>
                                    </p:set>
                                    <p:anim calcmode="lin" valueType="num">
                                      <p:cBhvr additive="base">
                                        <p:cTn id="49" dur="500" fill="hold"/>
                                        <p:tgtEl>
                                          <p:spTgt spid="1433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38">
                                            <p:txEl>
                                              <p:pRg st="8" end="8"/>
                                            </p:txEl>
                                          </p:spTgt>
                                        </p:tgtEl>
                                        <p:attrNameLst>
                                          <p:attrName>style.visibility</p:attrName>
                                        </p:attrNameLst>
                                      </p:cBhvr>
                                      <p:to>
                                        <p:strVal val="visible"/>
                                      </p:to>
                                    </p:set>
                                    <p:anim calcmode="lin" valueType="num">
                                      <p:cBhvr additive="base">
                                        <p:cTn id="55" dur="500" fill="hold"/>
                                        <p:tgtEl>
                                          <p:spTgt spid="1433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338">
                                            <p:txEl>
                                              <p:pRg st="9" end="9"/>
                                            </p:txEl>
                                          </p:spTgt>
                                        </p:tgtEl>
                                        <p:attrNameLst>
                                          <p:attrName>style.visibility</p:attrName>
                                        </p:attrNameLst>
                                      </p:cBhvr>
                                      <p:to>
                                        <p:strVal val="visible"/>
                                      </p:to>
                                    </p:set>
                                    <p:anim calcmode="lin" valueType="num">
                                      <p:cBhvr additive="base">
                                        <p:cTn id="61" dur="500" fill="hold"/>
                                        <p:tgtEl>
                                          <p:spTgt spid="1433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3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338">
                                            <p:txEl>
                                              <p:pRg st="10" end="10"/>
                                            </p:txEl>
                                          </p:spTgt>
                                        </p:tgtEl>
                                        <p:attrNameLst>
                                          <p:attrName>style.visibility</p:attrName>
                                        </p:attrNameLst>
                                      </p:cBhvr>
                                      <p:to>
                                        <p:strVal val="visible"/>
                                      </p:to>
                                    </p:set>
                                    <p:anim calcmode="lin" valueType="num">
                                      <p:cBhvr additive="base">
                                        <p:cTn id="67" dur="500" fill="hold"/>
                                        <p:tgtEl>
                                          <p:spTgt spid="1433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3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338">
                                            <p:txEl>
                                              <p:pRg st="12" end="12"/>
                                            </p:txEl>
                                          </p:spTgt>
                                        </p:tgtEl>
                                        <p:attrNameLst>
                                          <p:attrName>style.visibility</p:attrName>
                                        </p:attrNameLst>
                                      </p:cBhvr>
                                      <p:to>
                                        <p:strVal val="visible"/>
                                      </p:to>
                                    </p:set>
                                    <p:anim calcmode="lin" valueType="num">
                                      <p:cBhvr additive="base">
                                        <p:cTn id="73" dur="500" fill="hold"/>
                                        <p:tgtEl>
                                          <p:spTgt spid="14338">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33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575"/>
            <a:ext cx="8229600" cy="1143000"/>
          </a:xfrm>
        </p:spPr>
        <p:txBody>
          <a:bodyPr/>
          <a:lstStyle/>
          <a:p>
            <a:pPr algn="ctr" eaLnBrk="1" hangingPunct="1"/>
            <a:r>
              <a:rPr lang="en-GB" altLang="en-US" u="sng" dirty="0" smtClean="0">
                <a:latin typeface="Berlin Sans FB" panose="020E0602020502020306" pitchFamily="34" charset="0"/>
              </a:rPr>
              <a:t>Afternoons </a:t>
            </a:r>
          </a:p>
        </p:txBody>
      </p:sp>
      <p:sp>
        <p:nvSpPr>
          <p:cNvPr id="12291" name="Rectangle 3"/>
          <p:cNvSpPr>
            <a:spLocks noGrp="1" noChangeArrowheads="1"/>
          </p:cNvSpPr>
          <p:nvPr>
            <p:ph idx="1"/>
          </p:nvPr>
        </p:nvSpPr>
        <p:spPr>
          <a:xfrm>
            <a:off x="4763" y="1268413"/>
            <a:ext cx="8929687" cy="4597400"/>
          </a:xfrm>
        </p:spPr>
        <p:txBody>
          <a:bodyPr/>
          <a:lstStyle/>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Art</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Science</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DT</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RE</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Geography</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History</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Music</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Drama</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Handwriting</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PSHE</a:t>
            </a:r>
          </a:p>
          <a:p>
            <a:pPr marL="365125" indent="-255588" eaLnBrk="1" hangingPunct="1">
              <a:buFont typeface="Wingdings 3" panose="05040102010807070707" pitchFamily="18" charset="2"/>
              <a:buChar char=""/>
              <a:defRPr/>
            </a:pPr>
            <a:r>
              <a:rPr lang="en-GB" altLang="en-US" sz="2200" dirty="0" smtClean="0">
                <a:latin typeface="Berlin Sans FB" panose="020E0602020502020306" pitchFamily="34" charset="0"/>
              </a:rPr>
              <a:t>Allotment Time</a:t>
            </a:r>
          </a:p>
          <a:p>
            <a:pPr marL="109537" indent="0" eaLnBrk="1" hangingPunct="1">
              <a:buNone/>
              <a:defRPr/>
            </a:pPr>
            <a:endParaRPr lang="en-GB" altLang="en-US" sz="2200" dirty="0" smtClean="0">
              <a:latin typeface="Berlin Sans FB" panose="020E0602020502020306"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24744"/>
            <a:ext cx="1800284" cy="149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140968"/>
            <a:ext cx="2295328" cy="172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Year 1 meet the parents 2015</Template>
  <TotalTime>1337</TotalTime>
  <Words>930</Words>
  <Application>Microsoft Office PowerPoint</Application>
  <PresentationFormat>On-screen Show (4:3)</PresentationFormat>
  <Paragraphs>120</Paragraphs>
  <Slides>14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Arial</vt:lpstr>
      <vt:lpstr>Berlin Sans FB</vt:lpstr>
      <vt:lpstr>Berlin Sans FB Demi</vt:lpstr>
      <vt:lpstr>Calibri</vt:lpstr>
      <vt:lpstr>Constantia</vt:lpstr>
      <vt:lpstr>HfW cursive</vt:lpstr>
      <vt:lpstr>Times New Roman</vt:lpstr>
      <vt:lpstr>Wingdings 2</vt:lpstr>
      <vt:lpstr>Wingdings 3</vt:lpstr>
      <vt:lpstr>Flow</vt:lpstr>
      <vt:lpstr>Welcome to Year 1</vt:lpstr>
      <vt:lpstr>The Team</vt:lpstr>
      <vt:lpstr>PowerPoint Presentation</vt:lpstr>
      <vt:lpstr>PowerPoint Presentation</vt:lpstr>
      <vt:lpstr>English Expectations</vt:lpstr>
      <vt:lpstr>Phonics </vt:lpstr>
      <vt:lpstr>PowerPoint Presentation</vt:lpstr>
      <vt:lpstr>Maths Expectations</vt:lpstr>
      <vt:lpstr>Afternoons </vt:lpstr>
      <vt:lpstr>Seesaw</vt:lpstr>
      <vt:lpstr>Homework</vt:lpstr>
      <vt:lpstr>Other key points</vt:lpstr>
      <vt:lpstr>Other key points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supply</dc:creator>
  <cp:lastModifiedBy>Zoe Walker</cp:lastModifiedBy>
  <cp:revision>52</cp:revision>
  <cp:lastPrinted>2015-09-17T12:45:02Z</cp:lastPrinted>
  <dcterms:created xsi:type="dcterms:W3CDTF">2015-10-07T13:08:01Z</dcterms:created>
  <dcterms:modified xsi:type="dcterms:W3CDTF">2021-09-10T07:13:31Z</dcterms:modified>
</cp:coreProperties>
</file>