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Lst>
  <p:sldIdLst>
    <p:sldId id="256" r:id="rId2"/>
    <p:sldId id="257" r:id="rId3"/>
    <p:sldId id="283" r:id="rId4"/>
    <p:sldId id="287" r:id="rId5"/>
    <p:sldId id="284" r:id="rId6"/>
    <p:sldId id="285" r:id="rId7"/>
    <p:sldId id="286" r:id="rId8"/>
    <p:sldId id="281" r:id="rId9"/>
    <p:sldId id="264" r:id="rId10"/>
    <p:sldId id="265" r:id="rId11"/>
    <p:sldId id="266" r:id="rId12"/>
    <p:sldId id="282"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B78A697-9D75-4DE8-8C28-1296A6CF43C1}" type="datetimeFigureOut">
              <a:rPr lang="en-US" smtClean="0"/>
              <a:t>9/13/2021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pPr algn="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6292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172865-FBF0-458A-BAFF-4F75173770F5}" type="datetimeFigureOut">
              <a:rPr lang="en-US" smtClean="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476254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172865-FBF0-458A-BAFF-4F75173770F5}" type="datetimeFigureOut">
              <a:rPr lang="en-US" smtClean="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150083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172865-FBF0-458A-BAFF-4F75173770F5}" type="datetimeFigureOut">
              <a:rPr lang="en-US" smtClean="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54311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172865-FBF0-458A-BAFF-4F75173770F5}" type="datetimeFigureOut">
              <a:rPr lang="en-US" smtClean="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941290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0172865-FBF0-458A-BAFF-4F75173770F5}" type="datetimeFigureOut">
              <a:rPr lang="en-US" smtClean="0"/>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05684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0172865-FBF0-458A-BAFF-4F75173770F5}" type="datetimeFigureOut">
              <a:rPr lang="en-US" smtClean="0"/>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439244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172865-FBF0-458A-BAFF-4F75173770F5}"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904772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172865-FBF0-458A-BAFF-4F75173770F5}"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7561853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172865-FBF0-458A-BAFF-4F75173770F5}"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76149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538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172865-FBF0-458A-BAFF-4F75173770F5}" type="datetimeFigureOut">
              <a:rPr lang="en-US" smtClean="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94380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172865-FBF0-458A-BAFF-4F75173770F5}" type="datetimeFigureOut">
              <a:rPr lang="en-US" smtClean="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933054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smtClean="0"/>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332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smtClean="0"/>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008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172865-FBF0-458A-BAFF-4F75173770F5}" type="datetimeFigureOut">
              <a:rPr lang="en-US" smtClean="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90350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smtClean="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882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0172865-FBF0-458A-BAFF-4F75173770F5}" type="datetimeFigureOut">
              <a:rPr lang="en-US" smtClean="0"/>
              <a:t>9/13/2021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7702511"/>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2636" y="2117445"/>
            <a:ext cx="8791575" cy="2387600"/>
          </a:xfrm>
        </p:spPr>
        <p:txBody>
          <a:bodyPr>
            <a:noAutofit/>
          </a:bodyPr>
          <a:lstStyle/>
          <a:p>
            <a:pPr algn="ctr"/>
            <a:r>
              <a:rPr lang="en-GB" sz="8800" dirty="0" smtClean="0">
                <a:solidFill>
                  <a:schemeClr val="bg1"/>
                </a:solidFill>
              </a:rPr>
              <a:t>Welcome to Year two!</a:t>
            </a:r>
            <a:endParaRPr lang="en-GB" sz="8800" dirty="0">
              <a:solidFill>
                <a:schemeClr val="bg1"/>
              </a:solidFill>
            </a:endParaRPr>
          </a:p>
        </p:txBody>
      </p:sp>
    </p:spTree>
    <p:extLst>
      <p:ext uri="{BB962C8B-B14F-4D97-AF65-F5344CB8AC3E}">
        <p14:creationId xmlns:p14="http://schemas.microsoft.com/office/powerpoint/2010/main" val="4132707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906" y="201706"/>
            <a:ext cx="10396882" cy="1151965"/>
          </a:xfrm>
        </p:spPr>
        <p:txBody>
          <a:bodyPr>
            <a:normAutofit/>
          </a:bodyPr>
          <a:lstStyle/>
          <a:p>
            <a:r>
              <a:rPr lang="en-GB" sz="4400" dirty="0" smtClean="0">
                <a:solidFill>
                  <a:schemeClr val="bg1"/>
                </a:solidFill>
              </a:rPr>
              <a:t>Supporting your child with writing</a:t>
            </a:r>
            <a:endParaRPr lang="en-GB" sz="4400" dirty="0">
              <a:solidFill>
                <a:schemeClr val="bg1"/>
              </a:solidFill>
            </a:endParaRPr>
          </a:p>
        </p:txBody>
      </p:sp>
      <p:sp>
        <p:nvSpPr>
          <p:cNvPr id="3" name="Content Placeholder 2"/>
          <p:cNvSpPr>
            <a:spLocks noGrp="1"/>
          </p:cNvSpPr>
          <p:nvPr>
            <p:ph idx="1"/>
          </p:nvPr>
        </p:nvSpPr>
        <p:spPr>
          <a:xfrm>
            <a:off x="363072" y="1353671"/>
            <a:ext cx="11120716" cy="4578440"/>
          </a:xfrm>
        </p:spPr>
        <p:txBody>
          <a:bodyPr/>
          <a:lstStyle/>
          <a:p>
            <a:r>
              <a:rPr lang="en-GB" dirty="0" smtClean="0"/>
              <a:t>Encourage </a:t>
            </a:r>
            <a:r>
              <a:rPr lang="en-GB" dirty="0"/>
              <a:t>opportunities for children to write: letters to family or friends, shopping lists, stories or poems, notes or reminders.</a:t>
            </a:r>
          </a:p>
          <a:p>
            <a:r>
              <a:rPr lang="en-GB" dirty="0"/>
              <a:t>Let them have a go first.</a:t>
            </a:r>
          </a:p>
          <a:p>
            <a:r>
              <a:rPr lang="en-GB" dirty="0" smtClean="0"/>
              <a:t>Get them to expand by adding adjectives or telling us where or when something takes place. See if they can use conjunctions or ask them to use some interesting vocabulary they found in their reading book.</a:t>
            </a:r>
          </a:p>
          <a:p>
            <a:r>
              <a:rPr lang="en-GB" dirty="0" smtClean="0"/>
              <a:t>Then go back and look at them together- is there any basic punctuation missing? Are there any Year One and Year Two common misconception words that they should be spelling accurately written incorrectly?</a:t>
            </a:r>
          </a:p>
        </p:txBody>
      </p:sp>
    </p:spTree>
    <p:extLst>
      <p:ext uri="{BB962C8B-B14F-4D97-AF65-F5344CB8AC3E}">
        <p14:creationId xmlns:p14="http://schemas.microsoft.com/office/powerpoint/2010/main" val="420271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376" y="188259"/>
            <a:ext cx="10396882" cy="1151965"/>
          </a:xfrm>
        </p:spPr>
        <p:txBody>
          <a:bodyPr>
            <a:normAutofit/>
          </a:bodyPr>
          <a:lstStyle/>
          <a:p>
            <a:r>
              <a:rPr lang="en-GB" sz="4400" dirty="0" smtClean="0">
                <a:solidFill>
                  <a:schemeClr val="bg1"/>
                </a:solidFill>
              </a:rPr>
              <a:t>Supporting your child with maths</a:t>
            </a:r>
            <a:endParaRPr lang="en-GB" sz="4400" dirty="0">
              <a:solidFill>
                <a:schemeClr val="bg1"/>
              </a:solidFill>
            </a:endParaRPr>
          </a:p>
        </p:txBody>
      </p:sp>
      <p:sp>
        <p:nvSpPr>
          <p:cNvPr id="3" name="Content Placeholder 2"/>
          <p:cNvSpPr>
            <a:spLocks noGrp="1"/>
          </p:cNvSpPr>
          <p:nvPr>
            <p:ph idx="1"/>
          </p:nvPr>
        </p:nvSpPr>
        <p:spPr>
          <a:xfrm>
            <a:off x="430306" y="1232647"/>
            <a:ext cx="11187952" cy="5035639"/>
          </a:xfrm>
        </p:spPr>
        <p:txBody>
          <a:bodyPr>
            <a:normAutofit/>
          </a:bodyPr>
          <a:lstStyle/>
          <a:p>
            <a:r>
              <a:rPr lang="en-GB" dirty="0" smtClean="0"/>
              <a:t>During key stage one, there is a big focus on basic number skills. This means securing a good understanding of place value and recognising and using number bonds to 20, including being able to quickly recall the total of any two numbers up to 20. </a:t>
            </a:r>
          </a:p>
          <a:p>
            <a:r>
              <a:rPr lang="en-GB" dirty="0" smtClean="0"/>
              <a:t>Encourage them to:</a:t>
            </a:r>
          </a:p>
          <a:p>
            <a:pPr>
              <a:buFont typeface="Wingdings" panose="05000000000000000000" pitchFamily="2" charset="2"/>
              <a:buChar char="§"/>
            </a:pPr>
            <a:r>
              <a:rPr lang="en-GB" dirty="0" smtClean="0"/>
              <a:t>tell the time</a:t>
            </a:r>
            <a:r>
              <a:rPr lang="en-GB" dirty="0"/>
              <a:t>, </a:t>
            </a:r>
            <a:endParaRPr lang="en-GB" dirty="0" smtClean="0"/>
          </a:p>
          <a:p>
            <a:pPr>
              <a:buFont typeface="Wingdings" panose="05000000000000000000" pitchFamily="2" charset="2"/>
              <a:buChar char="§"/>
            </a:pPr>
            <a:r>
              <a:rPr lang="en-GB" dirty="0"/>
              <a:t>c</a:t>
            </a:r>
            <a:r>
              <a:rPr lang="en-GB" dirty="0" smtClean="0"/>
              <a:t>ount </a:t>
            </a:r>
            <a:r>
              <a:rPr lang="en-GB" dirty="0"/>
              <a:t>in 2s, 3s, 5s and 10s forwards and </a:t>
            </a:r>
            <a:r>
              <a:rPr lang="en-GB" dirty="0" smtClean="0"/>
              <a:t>backwards</a:t>
            </a:r>
          </a:p>
          <a:p>
            <a:pPr>
              <a:buFont typeface="Wingdings" panose="05000000000000000000" pitchFamily="2" charset="2"/>
              <a:buChar char="§"/>
            </a:pPr>
            <a:r>
              <a:rPr lang="en-GB" dirty="0" smtClean="0"/>
              <a:t>count out your money or change in the shop, </a:t>
            </a:r>
          </a:p>
          <a:p>
            <a:pPr>
              <a:buFont typeface="Wingdings" panose="05000000000000000000" pitchFamily="2" charset="2"/>
              <a:buChar char="§"/>
            </a:pPr>
            <a:r>
              <a:rPr lang="en-GB" dirty="0" smtClean="0"/>
              <a:t>look for shapes in and out of the house, </a:t>
            </a:r>
          </a:p>
          <a:p>
            <a:pPr>
              <a:buFont typeface="Wingdings" panose="05000000000000000000" pitchFamily="2" charset="2"/>
              <a:buChar char="§"/>
            </a:pPr>
            <a:r>
              <a:rPr lang="en-GB" dirty="0" smtClean="0"/>
              <a:t>identify, weigh and measure quantities in the kitchen</a:t>
            </a:r>
          </a:p>
          <a:p>
            <a:endParaRPr lang="en-GB" dirty="0"/>
          </a:p>
        </p:txBody>
      </p:sp>
    </p:spTree>
    <p:extLst>
      <p:ext uri="{BB962C8B-B14F-4D97-AF65-F5344CB8AC3E}">
        <p14:creationId xmlns:p14="http://schemas.microsoft.com/office/powerpoint/2010/main" val="256450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07929" y="524435"/>
            <a:ext cx="10396882" cy="1151965"/>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dirty="0" smtClean="0">
                <a:solidFill>
                  <a:schemeClr val="bg1"/>
                </a:solidFill>
              </a:rPr>
              <a:t>homework</a:t>
            </a:r>
            <a:endParaRPr lang="en-GB" dirty="0">
              <a:solidFill>
                <a:schemeClr val="bg1"/>
              </a:solidFill>
            </a:endParaRPr>
          </a:p>
        </p:txBody>
      </p:sp>
      <p:sp>
        <p:nvSpPr>
          <p:cNvPr id="6" name="Content Placeholder 2"/>
          <p:cNvSpPr txBox="1">
            <a:spLocks/>
          </p:cNvSpPr>
          <p:nvPr/>
        </p:nvSpPr>
        <p:spPr>
          <a:xfrm>
            <a:off x="1091287" y="1505414"/>
            <a:ext cx="9905999" cy="4716965"/>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GB" dirty="0" smtClean="0"/>
              <a:t>New homework will be given out on a Monday.</a:t>
            </a:r>
          </a:p>
          <a:p>
            <a:r>
              <a:rPr lang="en-GB" dirty="0" smtClean="0"/>
              <a:t>Each week the children will have new spellings to learn (linked to our phonics). We will be sending home a sheet to help the children practice at home. These need to be returned to school the following Monday.</a:t>
            </a:r>
          </a:p>
          <a:p>
            <a:r>
              <a:rPr lang="en-GB" dirty="0" smtClean="0"/>
              <a:t>Spelling tests will take place on a Monday.</a:t>
            </a:r>
          </a:p>
          <a:p>
            <a:r>
              <a:rPr lang="en-GB" dirty="0" smtClean="0"/>
              <a:t>After guided reading in school the children will bring home two reading books. We will post a picture on Seesaw of the book the group has read in school.</a:t>
            </a:r>
          </a:p>
          <a:p>
            <a:r>
              <a:rPr lang="en-GB" dirty="0" smtClean="0"/>
              <a:t>Each half term there will be a small project for the children to complete and return to school during the last week of the half term. Details about this will be posted to Seesaw.</a:t>
            </a:r>
          </a:p>
          <a:p>
            <a:r>
              <a:rPr lang="en-GB" dirty="0" smtClean="0"/>
              <a:t>We will also be using </a:t>
            </a:r>
            <a:r>
              <a:rPr lang="en-GB" dirty="0" err="1" smtClean="0"/>
              <a:t>Myon</a:t>
            </a:r>
            <a:r>
              <a:rPr lang="en-GB" dirty="0" smtClean="0"/>
              <a:t> and setting projects throughout the year.</a:t>
            </a:r>
          </a:p>
          <a:p>
            <a:endParaRPr lang="en-GB" dirty="0"/>
          </a:p>
        </p:txBody>
      </p:sp>
    </p:spTree>
    <p:extLst>
      <p:ext uri="{BB962C8B-B14F-4D97-AF65-F5344CB8AC3E}">
        <p14:creationId xmlns:p14="http://schemas.microsoft.com/office/powerpoint/2010/main" val="157898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801" y="491898"/>
            <a:ext cx="9905998" cy="1478570"/>
          </a:xfrm>
        </p:spPr>
        <p:txBody>
          <a:bodyPr>
            <a:normAutofit/>
          </a:bodyPr>
          <a:lstStyle/>
          <a:p>
            <a:r>
              <a:rPr lang="en-GB" sz="4800" dirty="0" smtClean="0">
                <a:solidFill>
                  <a:schemeClr val="bg1"/>
                </a:solidFill>
              </a:rPr>
              <a:t>assessment</a:t>
            </a:r>
            <a:endParaRPr lang="en-GB" sz="4800" dirty="0">
              <a:solidFill>
                <a:schemeClr val="bg1"/>
              </a:solidFill>
            </a:endParaRPr>
          </a:p>
        </p:txBody>
      </p:sp>
      <p:sp>
        <p:nvSpPr>
          <p:cNvPr id="3" name="Content Placeholder 2"/>
          <p:cNvSpPr>
            <a:spLocks noGrp="1"/>
          </p:cNvSpPr>
          <p:nvPr>
            <p:ph idx="1"/>
          </p:nvPr>
        </p:nvSpPr>
        <p:spPr>
          <a:xfrm>
            <a:off x="1024128" y="1970468"/>
            <a:ext cx="9720073" cy="4338892"/>
          </a:xfrm>
        </p:spPr>
        <p:txBody>
          <a:bodyPr>
            <a:normAutofit fontScale="70000" lnSpcReduction="20000"/>
          </a:bodyPr>
          <a:lstStyle/>
          <a:p>
            <a:r>
              <a:rPr lang="en-GB" dirty="0"/>
              <a:t>During the Autumn Term the children will complete a phonics screening check</a:t>
            </a:r>
            <a:r>
              <a:rPr lang="en-GB" dirty="0" smtClean="0"/>
              <a:t>. The children will be asked to read 40 words, 20 will be real phonetically decodable words and 20 will be alien words (made up words that are phonetically decodable)</a:t>
            </a:r>
          </a:p>
          <a:p>
            <a:r>
              <a:rPr lang="en-GB" dirty="0" smtClean="0"/>
              <a:t>In school We already use a variety of testing and assessment methods to track progress and the children will become familiar with these.</a:t>
            </a:r>
          </a:p>
          <a:p>
            <a:r>
              <a:rPr lang="en-GB" dirty="0" smtClean="0"/>
              <a:t>They will see testing as part of their normal classroom routine.</a:t>
            </a:r>
          </a:p>
          <a:p>
            <a:r>
              <a:rPr lang="en-GB" dirty="0" smtClean="0"/>
              <a:t>We do not mention the word SATs to the children in the Summer term but simply tell them that their work will be done in a special booklet instead.</a:t>
            </a:r>
          </a:p>
          <a:p>
            <a:r>
              <a:rPr lang="en-GB" dirty="0" smtClean="0"/>
              <a:t>We will not even tell you that the SATs are being done.</a:t>
            </a:r>
          </a:p>
          <a:p>
            <a:r>
              <a:rPr lang="en-GB" dirty="0" smtClean="0"/>
              <a:t>Children will undertake tests in Reading, Maths and Grammar, Spelling and Punctuation.</a:t>
            </a:r>
          </a:p>
          <a:p>
            <a:r>
              <a:rPr lang="en-GB" dirty="0" smtClean="0"/>
              <a:t>All results are looked at and used to inform decisions- they are not the be all and end all! The results given at the end of the year are based on teacher assessment that has taken place all year round.</a:t>
            </a:r>
            <a:endParaRPr lang="en-GB" dirty="0"/>
          </a:p>
        </p:txBody>
      </p:sp>
    </p:spTree>
    <p:extLst>
      <p:ext uri="{BB962C8B-B14F-4D97-AF65-F5344CB8AC3E}">
        <p14:creationId xmlns:p14="http://schemas.microsoft.com/office/powerpoint/2010/main" val="2024040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solidFill>
                  <a:schemeClr val="bg1"/>
                </a:solidFill>
              </a:rPr>
              <a:t>Introduction</a:t>
            </a:r>
            <a:endParaRPr lang="en-GB" sz="4400" dirty="0">
              <a:solidFill>
                <a:schemeClr val="bg1"/>
              </a:solidFill>
            </a:endParaRPr>
          </a:p>
        </p:txBody>
      </p:sp>
      <p:sp>
        <p:nvSpPr>
          <p:cNvPr id="3" name="Content Placeholder 2"/>
          <p:cNvSpPr>
            <a:spLocks noGrp="1"/>
          </p:cNvSpPr>
          <p:nvPr>
            <p:ph idx="1"/>
          </p:nvPr>
        </p:nvSpPr>
        <p:spPr/>
        <p:txBody>
          <a:bodyPr/>
          <a:lstStyle/>
          <a:p>
            <a:pPr marL="0" indent="0">
              <a:buNone/>
            </a:pPr>
            <a:r>
              <a:rPr lang="en-GB" dirty="0" smtClean="0"/>
              <a:t>Our aims:</a:t>
            </a:r>
          </a:p>
          <a:p>
            <a:r>
              <a:rPr lang="en-GB" dirty="0" smtClean="0"/>
              <a:t>To introduce you to the year 2 team</a:t>
            </a:r>
          </a:p>
          <a:p>
            <a:r>
              <a:rPr lang="en-GB" dirty="0" smtClean="0"/>
              <a:t>To provide you with an outline of the year two curriculum</a:t>
            </a:r>
          </a:p>
          <a:p>
            <a:r>
              <a:rPr lang="en-GB" dirty="0" smtClean="0"/>
              <a:t>Inform you of the end of key stage assessments</a:t>
            </a:r>
          </a:p>
          <a:p>
            <a:r>
              <a:rPr lang="en-GB" dirty="0" smtClean="0"/>
              <a:t>Offer guidance for supporting your child at home</a:t>
            </a:r>
          </a:p>
          <a:p>
            <a:endParaRPr lang="en-GB" dirty="0"/>
          </a:p>
        </p:txBody>
      </p:sp>
    </p:spTree>
    <p:extLst>
      <p:ext uri="{BB962C8B-B14F-4D97-AF65-F5344CB8AC3E}">
        <p14:creationId xmlns:p14="http://schemas.microsoft.com/office/powerpoint/2010/main" val="136386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69" y="130874"/>
            <a:ext cx="10396882" cy="1151965"/>
          </a:xfrm>
        </p:spPr>
        <p:txBody>
          <a:bodyPr>
            <a:normAutofit/>
          </a:bodyPr>
          <a:lstStyle/>
          <a:p>
            <a:r>
              <a:rPr lang="en-GB" sz="4400" dirty="0" smtClean="0">
                <a:solidFill>
                  <a:schemeClr val="bg1"/>
                </a:solidFill>
              </a:rPr>
              <a:t>The year 2 team</a:t>
            </a:r>
            <a:endParaRPr lang="en-GB" sz="4400" dirty="0">
              <a:solidFill>
                <a:schemeClr val="bg1"/>
              </a:solidFill>
            </a:endParaRPr>
          </a:p>
        </p:txBody>
      </p:sp>
      <p:sp>
        <p:nvSpPr>
          <p:cNvPr id="3" name="TextBox 2"/>
          <p:cNvSpPr txBox="1"/>
          <p:nvPr/>
        </p:nvSpPr>
        <p:spPr>
          <a:xfrm>
            <a:off x="1409982" y="2671072"/>
            <a:ext cx="1960793" cy="923330"/>
          </a:xfrm>
          <a:prstGeom prst="rect">
            <a:avLst/>
          </a:prstGeom>
          <a:noFill/>
        </p:spPr>
        <p:txBody>
          <a:bodyPr wrap="none" rtlCol="0">
            <a:spAutoFit/>
          </a:bodyPr>
          <a:lstStyle/>
          <a:p>
            <a:pPr algn="ctr"/>
            <a:r>
              <a:rPr lang="en-GB" dirty="0" smtClean="0"/>
              <a:t>2W</a:t>
            </a:r>
          </a:p>
          <a:p>
            <a:pPr algn="ctr"/>
            <a:r>
              <a:rPr lang="en-GB" dirty="0" smtClean="0"/>
              <a:t>Mrs Woolley</a:t>
            </a:r>
          </a:p>
          <a:p>
            <a:pPr algn="ctr"/>
            <a:r>
              <a:rPr lang="en-GB" dirty="0" smtClean="0"/>
              <a:t>(Monday/Tuesday)</a:t>
            </a:r>
            <a:endParaRPr lang="en-GB" dirty="0"/>
          </a:p>
        </p:txBody>
      </p:sp>
      <p:sp>
        <p:nvSpPr>
          <p:cNvPr id="4" name="TextBox 3"/>
          <p:cNvSpPr txBox="1"/>
          <p:nvPr/>
        </p:nvSpPr>
        <p:spPr>
          <a:xfrm>
            <a:off x="4635865" y="2684337"/>
            <a:ext cx="3086102" cy="923330"/>
          </a:xfrm>
          <a:prstGeom prst="rect">
            <a:avLst/>
          </a:prstGeom>
          <a:noFill/>
        </p:spPr>
        <p:txBody>
          <a:bodyPr wrap="none" rtlCol="0">
            <a:spAutoFit/>
          </a:bodyPr>
          <a:lstStyle/>
          <a:p>
            <a:pPr algn="ctr"/>
            <a:r>
              <a:rPr lang="en-GB" dirty="0" smtClean="0"/>
              <a:t>2W</a:t>
            </a:r>
          </a:p>
          <a:p>
            <a:pPr algn="ctr"/>
            <a:r>
              <a:rPr lang="en-GB" dirty="0" smtClean="0"/>
              <a:t>Mrs Bilbie</a:t>
            </a:r>
          </a:p>
          <a:p>
            <a:pPr algn="ctr"/>
            <a:r>
              <a:rPr lang="en-GB" dirty="0" smtClean="0"/>
              <a:t>(Wednesday/Thursday/Friday)</a:t>
            </a:r>
            <a:endParaRPr lang="en-GB" dirty="0"/>
          </a:p>
        </p:txBody>
      </p:sp>
      <p:sp>
        <p:nvSpPr>
          <p:cNvPr id="5" name="TextBox 4"/>
          <p:cNvSpPr txBox="1"/>
          <p:nvPr/>
        </p:nvSpPr>
        <p:spPr>
          <a:xfrm>
            <a:off x="8852272" y="2669634"/>
            <a:ext cx="1569660" cy="646331"/>
          </a:xfrm>
          <a:prstGeom prst="rect">
            <a:avLst/>
          </a:prstGeom>
          <a:noFill/>
        </p:spPr>
        <p:txBody>
          <a:bodyPr wrap="none" rtlCol="0">
            <a:spAutoFit/>
          </a:bodyPr>
          <a:lstStyle/>
          <a:p>
            <a:pPr algn="ctr"/>
            <a:r>
              <a:rPr lang="en-GB" dirty="0" smtClean="0"/>
              <a:t>2F</a:t>
            </a:r>
          </a:p>
          <a:p>
            <a:pPr algn="ctr"/>
            <a:r>
              <a:rPr lang="en-GB" dirty="0" smtClean="0"/>
              <a:t>Miss Frampton</a:t>
            </a:r>
          </a:p>
        </p:txBody>
      </p:sp>
      <p:sp>
        <p:nvSpPr>
          <p:cNvPr id="6" name="TextBox 5"/>
          <p:cNvSpPr txBox="1"/>
          <p:nvPr/>
        </p:nvSpPr>
        <p:spPr>
          <a:xfrm>
            <a:off x="4930068" y="5652131"/>
            <a:ext cx="2475358" cy="923330"/>
          </a:xfrm>
          <a:prstGeom prst="rect">
            <a:avLst/>
          </a:prstGeom>
          <a:noFill/>
        </p:spPr>
        <p:txBody>
          <a:bodyPr wrap="none" rtlCol="0">
            <a:spAutoFit/>
          </a:bodyPr>
          <a:lstStyle/>
          <a:p>
            <a:pPr algn="ctr"/>
            <a:r>
              <a:rPr lang="en-GB" dirty="0" smtClean="0"/>
              <a:t>Mrs </a:t>
            </a:r>
            <a:r>
              <a:rPr lang="en-GB" dirty="0" err="1" smtClean="0"/>
              <a:t>Guttridge</a:t>
            </a:r>
            <a:endParaRPr lang="en-GB" dirty="0" smtClean="0"/>
          </a:p>
          <a:p>
            <a:pPr algn="ctr"/>
            <a:r>
              <a:rPr lang="en-GB" dirty="0" smtClean="0"/>
              <a:t>(Wednesday/Thursday/ </a:t>
            </a:r>
          </a:p>
          <a:p>
            <a:pPr algn="ctr"/>
            <a:r>
              <a:rPr lang="en-GB" dirty="0" smtClean="0"/>
              <a:t>alternate Fridays)</a:t>
            </a:r>
            <a:endParaRPr lang="en-GB" dirty="0"/>
          </a:p>
        </p:txBody>
      </p:sp>
      <p:sp>
        <p:nvSpPr>
          <p:cNvPr id="7" name="TextBox 6"/>
          <p:cNvSpPr txBox="1"/>
          <p:nvPr/>
        </p:nvSpPr>
        <p:spPr>
          <a:xfrm>
            <a:off x="2021364" y="5712039"/>
            <a:ext cx="2020105" cy="923330"/>
          </a:xfrm>
          <a:prstGeom prst="rect">
            <a:avLst/>
          </a:prstGeom>
          <a:noFill/>
        </p:spPr>
        <p:txBody>
          <a:bodyPr wrap="none" rtlCol="0">
            <a:spAutoFit/>
          </a:bodyPr>
          <a:lstStyle/>
          <a:p>
            <a:pPr algn="ctr"/>
            <a:r>
              <a:rPr lang="en-GB" dirty="0" smtClean="0"/>
              <a:t>Mrs Doran</a:t>
            </a:r>
          </a:p>
          <a:p>
            <a:pPr algn="ctr"/>
            <a:r>
              <a:rPr lang="en-GB" dirty="0" smtClean="0"/>
              <a:t>(Monday/Tuesday/ </a:t>
            </a:r>
          </a:p>
          <a:p>
            <a:pPr algn="ctr"/>
            <a:r>
              <a:rPr lang="en-GB" dirty="0" smtClean="0"/>
              <a:t>alternate Fridays)</a:t>
            </a:r>
            <a:endParaRPr lang="en-GB" dirty="0"/>
          </a:p>
        </p:txBody>
      </p:sp>
      <p:sp>
        <p:nvSpPr>
          <p:cNvPr id="8" name="TextBox 7"/>
          <p:cNvSpPr txBox="1"/>
          <p:nvPr/>
        </p:nvSpPr>
        <p:spPr>
          <a:xfrm>
            <a:off x="8623568" y="5804372"/>
            <a:ext cx="1620957" cy="369332"/>
          </a:xfrm>
          <a:prstGeom prst="rect">
            <a:avLst/>
          </a:prstGeom>
          <a:noFill/>
        </p:spPr>
        <p:txBody>
          <a:bodyPr wrap="none" rtlCol="0">
            <a:spAutoFit/>
          </a:bodyPr>
          <a:lstStyle/>
          <a:p>
            <a:pPr algn="ctr"/>
            <a:r>
              <a:rPr lang="en-GB" dirty="0" smtClean="0"/>
              <a:t>Miss Nicholson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368" y="1113708"/>
            <a:ext cx="1046023" cy="156295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971" y="1106030"/>
            <a:ext cx="1057225" cy="157830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043" y="4064894"/>
            <a:ext cx="1079816" cy="158723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5971" y="4039838"/>
            <a:ext cx="1059370" cy="1578307"/>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6396" y="4039838"/>
            <a:ext cx="1055299" cy="1578307"/>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19196" r="22539"/>
          <a:stretch/>
        </p:blipFill>
        <p:spPr>
          <a:xfrm>
            <a:off x="9029680" y="1034730"/>
            <a:ext cx="1214845" cy="1557364"/>
          </a:xfrm>
          <a:prstGeom prst="rect">
            <a:avLst/>
          </a:prstGeom>
        </p:spPr>
      </p:pic>
    </p:spTree>
    <p:extLst>
      <p:ext uri="{BB962C8B-B14F-4D97-AF65-F5344CB8AC3E}">
        <p14:creationId xmlns:p14="http://schemas.microsoft.com/office/powerpoint/2010/main" val="145729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685" y="322683"/>
            <a:ext cx="9905998" cy="1478570"/>
          </a:xfrm>
        </p:spPr>
        <p:txBody>
          <a:bodyPr>
            <a:normAutofit/>
          </a:bodyPr>
          <a:lstStyle/>
          <a:p>
            <a:r>
              <a:rPr lang="en-GB" sz="4400" dirty="0" smtClean="0">
                <a:solidFill>
                  <a:schemeClr val="bg1"/>
                </a:solidFill>
              </a:rPr>
              <a:t>Polite reminder</a:t>
            </a:r>
            <a:endParaRPr lang="en-GB" sz="4400" dirty="0">
              <a:solidFill>
                <a:schemeClr val="bg1"/>
              </a:solidFill>
            </a:endParaRPr>
          </a:p>
        </p:txBody>
      </p:sp>
      <p:sp>
        <p:nvSpPr>
          <p:cNvPr id="4" name="Content Placeholder 2"/>
          <p:cNvSpPr txBox="1">
            <a:spLocks/>
          </p:cNvSpPr>
          <p:nvPr/>
        </p:nvSpPr>
        <p:spPr>
          <a:xfrm>
            <a:off x="685800" y="2063396"/>
            <a:ext cx="10396883" cy="3311189"/>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GB" dirty="0" smtClean="0"/>
              <a:t>Please speak to the office if:</a:t>
            </a:r>
          </a:p>
          <a:p>
            <a:pPr marL="0" indent="0">
              <a:buFont typeface="Arial" panose="020B0604020202020204" pitchFamily="34" charset="0"/>
              <a:buNone/>
            </a:pPr>
            <a:r>
              <a:rPr lang="en-GB" dirty="0" smtClean="0"/>
              <a:t>Your child is not going to be in school because they are unwell or any other reason</a:t>
            </a:r>
          </a:p>
          <a:p>
            <a:pPr marL="0" indent="0">
              <a:buFont typeface="Arial" panose="020B0604020202020204" pitchFamily="34" charset="0"/>
              <a:buNone/>
            </a:pPr>
            <a:r>
              <a:rPr lang="en-GB" dirty="0" smtClean="0"/>
              <a:t>Your child has a medical appointment</a:t>
            </a:r>
            <a:endParaRPr lang="en-GB" dirty="0"/>
          </a:p>
          <a:p>
            <a:pPr marL="0" indent="0">
              <a:buFont typeface="Arial" panose="020B0604020202020204" pitchFamily="34" charset="0"/>
              <a:buNone/>
            </a:pPr>
            <a:r>
              <a:rPr lang="en-GB" dirty="0" smtClean="0"/>
              <a:t>the collection arrangements for your child are going to change</a:t>
            </a:r>
          </a:p>
          <a:p>
            <a:pPr marL="0" indent="0">
              <a:buFont typeface="Arial" panose="020B0604020202020204" pitchFamily="34" charset="0"/>
              <a:buNone/>
            </a:pPr>
            <a:endParaRPr lang="en-GB" dirty="0"/>
          </a:p>
          <a:p>
            <a:pPr marL="0" indent="0">
              <a:buFont typeface="Arial" panose="020B0604020202020204" pitchFamily="34" charset="0"/>
              <a:buNone/>
            </a:pPr>
            <a:r>
              <a:rPr lang="en-GB" dirty="0" smtClean="0"/>
              <a:t>Teaching staff will check messages on seesaw but will be unable to do this when teaching so may not see any urgent messages.</a:t>
            </a:r>
          </a:p>
        </p:txBody>
      </p:sp>
    </p:spTree>
    <p:extLst>
      <p:ext uri="{BB962C8B-B14F-4D97-AF65-F5344CB8AC3E}">
        <p14:creationId xmlns:p14="http://schemas.microsoft.com/office/powerpoint/2010/main" val="208418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025" y="117566"/>
            <a:ext cx="10396882" cy="779673"/>
          </a:xfrm>
        </p:spPr>
        <p:txBody>
          <a:bodyPr>
            <a:normAutofit/>
          </a:bodyPr>
          <a:lstStyle/>
          <a:p>
            <a:r>
              <a:rPr lang="en-GB" dirty="0" smtClean="0">
                <a:solidFill>
                  <a:schemeClr val="bg1"/>
                </a:solidFill>
              </a:rPr>
              <a:t>Yearly overview</a:t>
            </a:r>
            <a:endParaRPr lang="en-GB" dirty="0">
              <a:solidFill>
                <a:schemeClr val="bg1"/>
              </a:solidFill>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615" y="897239"/>
            <a:ext cx="8192643" cy="4725059"/>
          </a:xfrm>
          <a:prstGeom prst="rect">
            <a:avLst/>
          </a:prstGeom>
        </p:spPr>
      </p:pic>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6512" b="-1"/>
          <a:stretch/>
        </p:blipFill>
        <p:spPr>
          <a:xfrm>
            <a:off x="1986615" y="5600432"/>
            <a:ext cx="8221222" cy="801539"/>
          </a:xfrm>
          <a:prstGeom prst="rect">
            <a:avLst/>
          </a:prstGeom>
        </p:spPr>
      </p:pic>
    </p:spTree>
    <p:extLst>
      <p:ext uri="{BB962C8B-B14F-4D97-AF65-F5344CB8AC3E}">
        <p14:creationId xmlns:p14="http://schemas.microsoft.com/office/powerpoint/2010/main" val="230812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636" y="806629"/>
            <a:ext cx="8173591" cy="4182059"/>
          </a:xfrm>
          <a:prstGeom prst="rect">
            <a:avLst/>
          </a:prstGeom>
        </p:spPr>
      </p:pic>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t="13300"/>
          <a:stretch/>
        </p:blipFill>
        <p:spPr>
          <a:xfrm>
            <a:off x="1885636" y="4948767"/>
            <a:ext cx="8173591" cy="346894"/>
          </a:xfrm>
          <a:prstGeom prst="rect">
            <a:avLst/>
          </a:prstGeom>
        </p:spPr>
      </p:pic>
    </p:spTree>
    <p:extLst>
      <p:ext uri="{BB962C8B-B14F-4D97-AF65-F5344CB8AC3E}">
        <p14:creationId xmlns:p14="http://schemas.microsoft.com/office/powerpoint/2010/main" val="238422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678" y="1109339"/>
            <a:ext cx="8192643" cy="4639322"/>
          </a:xfrm>
          <a:prstGeom prst="rect">
            <a:avLst/>
          </a:prstGeom>
        </p:spPr>
      </p:pic>
    </p:spTree>
    <p:extLst>
      <p:ext uri="{BB962C8B-B14F-4D97-AF65-F5344CB8AC3E}">
        <p14:creationId xmlns:p14="http://schemas.microsoft.com/office/powerpoint/2010/main" val="58988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solidFill>
                  <a:schemeClr val="bg1"/>
                </a:solidFill>
              </a:rPr>
              <a:t>Writing in year 2</a:t>
            </a:r>
            <a:endParaRPr lang="en-GB" sz="44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GB" dirty="0" smtClean="0"/>
              <a:t>The main areas of focus in English are:</a:t>
            </a:r>
          </a:p>
          <a:p>
            <a:pPr>
              <a:buFont typeface="Wingdings" panose="05000000000000000000" pitchFamily="2" charset="2"/>
              <a:buChar char="§"/>
            </a:pPr>
            <a:r>
              <a:rPr lang="en-GB" dirty="0" smtClean="0"/>
              <a:t> using the four sentence types (statement, exclamation, question, command)</a:t>
            </a:r>
          </a:p>
          <a:p>
            <a:pPr>
              <a:buFont typeface="Wingdings" panose="05000000000000000000" pitchFamily="2" charset="2"/>
              <a:buChar char="§"/>
            </a:pPr>
            <a:r>
              <a:rPr lang="en-GB" dirty="0" smtClean="0"/>
              <a:t>the correct punctuation</a:t>
            </a:r>
          </a:p>
          <a:p>
            <a:pPr>
              <a:buFont typeface="Wingdings" panose="05000000000000000000" pitchFamily="2" charset="2"/>
              <a:buChar char="§"/>
            </a:pPr>
            <a:r>
              <a:rPr lang="en-GB" dirty="0"/>
              <a:t> </a:t>
            </a:r>
            <a:r>
              <a:rPr lang="en-GB" dirty="0" smtClean="0"/>
              <a:t>conjunctions (joining words)</a:t>
            </a:r>
          </a:p>
          <a:p>
            <a:pPr>
              <a:buFont typeface="Wingdings" panose="05000000000000000000" pitchFamily="2" charset="2"/>
              <a:buChar char="§"/>
            </a:pPr>
            <a:r>
              <a:rPr lang="en-GB" dirty="0"/>
              <a:t> </a:t>
            </a:r>
            <a:r>
              <a:rPr lang="en-GB" dirty="0" smtClean="0"/>
              <a:t>contractions (I’m, it’s)</a:t>
            </a:r>
          </a:p>
          <a:p>
            <a:pPr>
              <a:buFont typeface="Wingdings" panose="05000000000000000000" pitchFamily="2" charset="2"/>
              <a:buChar char="§"/>
            </a:pPr>
            <a:r>
              <a:rPr lang="en-GB" dirty="0"/>
              <a:t> </a:t>
            </a:r>
            <a:r>
              <a:rPr lang="en-GB" dirty="0" smtClean="0"/>
              <a:t>possessive nouns (the dog’s, the child’s)</a:t>
            </a:r>
          </a:p>
          <a:p>
            <a:pPr>
              <a:buFont typeface="Wingdings" panose="05000000000000000000" pitchFamily="2" charset="2"/>
              <a:buChar char="§"/>
            </a:pPr>
            <a:r>
              <a:rPr lang="en-GB" dirty="0" smtClean="0"/>
              <a:t>adjectives and adverbs for detail</a:t>
            </a:r>
            <a:endParaRPr lang="en-GB" dirty="0"/>
          </a:p>
        </p:txBody>
      </p:sp>
    </p:spTree>
    <p:extLst>
      <p:ext uri="{BB962C8B-B14F-4D97-AF65-F5344CB8AC3E}">
        <p14:creationId xmlns:p14="http://schemas.microsoft.com/office/powerpoint/2010/main" val="348183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solidFill>
                  <a:schemeClr val="bg1"/>
                </a:solidFill>
              </a:rPr>
              <a:t>Supporting your child with reading</a:t>
            </a:r>
            <a:endParaRPr lang="en-GB" sz="4000"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GB" dirty="0" smtClean="0"/>
              <a:t>Reading is extremely important.</a:t>
            </a:r>
          </a:p>
          <a:p>
            <a:r>
              <a:rPr lang="en-GB" dirty="0"/>
              <a:t>R</a:t>
            </a:r>
            <a:r>
              <a:rPr lang="en-GB" dirty="0" smtClean="0"/>
              <a:t>eading little but often is better for your child rather than reading an entire book in one go.</a:t>
            </a:r>
          </a:p>
          <a:p>
            <a:r>
              <a:rPr lang="en-GB" dirty="0" smtClean="0"/>
              <a:t>We send home two books each week and we would expect that your child reads them at least twice.</a:t>
            </a:r>
          </a:p>
          <a:p>
            <a:r>
              <a:rPr lang="en-GB" dirty="0" smtClean="0"/>
              <a:t>Stay positive</a:t>
            </a:r>
          </a:p>
          <a:p>
            <a:r>
              <a:rPr lang="en-GB" dirty="0" smtClean="0"/>
              <a:t>Discuss the book</a:t>
            </a:r>
          </a:p>
          <a:p>
            <a:r>
              <a:rPr lang="en-GB" dirty="0" smtClean="0"/>
              <a:t>Encourage expression</a:t>
            </a:r>
          </a:p>
          <a:p>
            <a:r>
              <a:rPr lang="en-GB" dirty="0" smtClean="0"/>
              <a:t>Look out for interesting vocabulary</a:t>
            </a:r>
            <a:endParaRPr lang="en-GB" dirty="0"/>
          </a:p>
        </p:txBody>
      </p:sp>
    </p:spTree>
    <p:extLst>
      <p:ext uri="{BB962C8B-B14F-4D97-AF65-F5344CB8AC3E}">
        <p14:creationId xmlns:p14="http://schemas.microsoft.com/office/powerpoint/2010/main" val="1216174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355</TotalTime>
  <Words>806</Words>
  <Application>Microsoft Office PowerPoint</Application>
  <PresentationFormat>Widescreen</PresentationFormat>
  <Paragraphs>75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Trebuchet MS</vt:lpstr>
      <vt:lpstr>Tw Cen MT</vt:lpstr>
      <vt:lpstr>Wingdings</vt:lpstr>
      <vt:lpstr>Circuit</vt:lpstr>
      <vt:lpstr>Welcome to Year two!</vt:lpstr>
      <vt:lpstr>Introduction</vt:lpstr>
      <vt:lpstr>The year 2 team</vt:lpstr>
      <vt:lpstr>Polite reminder</vt:lpstr>
      <vt:lpstr>Yearly overview</vt:lpstr>
      <vt:lpstr>PowerPoint Presentation</vt:lpstr>
      <vt:lpstr>PowerPoint Presentation</vt:lpstr>
      <vt:lpstr>Writing in year 2</vt:lpstr>
      <vt:lpstr>Supporting your child with reading</vt:lpstr>
      <vt:lpstr>Supporting your child with writing</vt:lpstr>
      <vt:lpstr>Supporting your child with maths</vt:lpstr>
      <vt:lpstr>PowerPoint Presentation</vt:lpstr>
      <vt:lpstr>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two</dc:title>
  <dc:creator>Clare Dawson</dc:creator>
  <cp:lastModifiedBy>Tom Smith</cp:lastModifiedBy>
  <cp:revision>32</cp:revision>
  <dcterms:created xsi:type="dcterms:W3CDTF">2016-10-04T07:42:45Z</dcterms:created>
  <dcterms:modified xsi:type="dcterms:W3CDTF">2021-09-13T09:56:34Z</dcterms:modified>
</cp:coreProperties>
</file>