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3" r:id="rId1"/>
  </p:sldMasterIdLst>
  <p:notesMasterIdLst>
    <p:notesMasterId r:id="rId11"/>
  </p:notesMasterIdLst>
  <p:sldIdLst>
    <p:sldId id="256" r:id="rId2"/>
    <p:sldId id="266" r:id="rId3"/>
    <p:sldId id="265" r:id="rId4"/>
    <p:sldId id="264" r:id="rId5"/>
    <p:sldId id="263" r:id="rId6"/>
    <p:sldId id="258" r:id="rId7"/>
    <p:sldId id="273" r:id="rId8"/>
    <p:sldId id="261" r:id="rId9"/>
    <p:sldId id="260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2E661B-FBAE-4259-98CD-53801DC2D7C4}" v="5" dt="2019-09-10T18:17:14.7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667" autoAdjust="0"/>
    <p:restoredTop sz="94660"/>
  </p:normalViewPr>
  <p:slideViewPr>
    <p:cSldViewPr>
      <p:cViewPr>
        <p:scale>
          <a:sx n="73" d="100"/>
          <a:sy n="73" d="100"/>
        </p:scale>
        <p:origin x="100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BA2E661B-FBAE-4259-98CD-53801DC2D7C4}"/>
    <pc:docChg chg="modSld">
      <pc:chgData name="" userId="" providerId="" clId="Web-{BA2E661B-FBAE-4259-98CD-53801DC2D7C4}" dt="2019-09-10T18:17:11.910" v="3" actId="20577"/>
      <pc:docMkLst>
        <pc:docMk/>
      </pc:docMkLst>
      <pc:sldChg chg="modSp">
        <pc:chgData name="" userId="" providerId="" clId="Web-{BA2E661B-FBAE-4259-98CD-53801DC2D7C4}" dt="2019-09-10T18:17:11.910" v="3" actId="20577"/>
        <pc:sldMkLst>
          <pc:docMk/>
          <pc:sldMk cId="0" sldId="266"/>
        </pc:sldMkLst>
        <pc:spChg chg="mod">
          <ac:chgData name="" userId="" providerId="" clId="Web-{BA2E661B-FBAE-4259-98CD-53801DC2D7C4}" dt="2019-09-10T18:17:11.910" v="3" actId="20577"/>
          <ac:spMkLst>
            <pc:docMk/>
            <pc:sldMk cId="0" sldId="26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8B36F03-E7BA-4BF6-9167-210A27D58DDF}" type="datetimeFigureOut">
              <a:rPr lang="en-US"/>
              <a:pPr>
                <a:defRPr/>
              </a:pPr>
              <a:t>9/6/2021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9119F64-4274-49D7-A69A-03AB789AEC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198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AF29E2-B96B-4ABD-BECA-942244FF103A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535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F3B86A-37F1-4A41-9E6A-F28BA3654FA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21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2CD55-DC24-4104-844D-E9EFBFB26AB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326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pPr>
              <a:defRPr/>
            </a:pPr>
            <a:fld id="{A774FBA2-337B-4200-80D8-D410B6178F3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22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16B218-42D1-4B63-B7A1-23E75173B390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89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7C24F1E-DCC8-4D61-A67F-E722F5F5BD6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05544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902B48-EE7C-45F0-AC31-3A0DF519059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387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4ECC05-875A-4B83-84C9-C4B6FA926F7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87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CF96E-EF6D-4A9A-B265-91E928E5519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386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5C38B7-111C-40FC-BD47-2C43E10C440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3829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0D6C86-49EC-4E9B-9C3A-3F5964475C5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48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C162B-FCB1-4A71-A116-0BA2534199D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404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7F96A63-FF57-4C46-8F3F-771EED7E44F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27463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7418" y="404664"/>
            <a:ext cx="7772400" cy="1470025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7200" dirty="0">
                <a:latin typeface="Twinkl Cursive Unlooped" panose="02000000000000000000" pitchFamily="2" charset="0"/>
              </a:rPr>
              <a:t>Welcome to Year 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66143" y="4149080"/>
            <a:ext cx="7854950" cy="1470645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r>
              <a:rPr lang="en-GB" altLang="en-US" sz="4600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T</a:t>
            </a:r>
            <a:r>
              <a:rPr lang="en-GB" altLang="en-US" sz="4600" dirty="0">
                <a:latin typeface="Twinkl Cursive Unlooped" panose="02000000000000000000" pitchFamily="2" charset="0"/>
              </a:rPr>
              <a:t>ogether </a:t>
            </a:r>
            <a:r>
              <a:rPr lang="en-GB" altLang="en-US" sz="4600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E</a:t>
            </a:r>
            <a:r>
              <a:rPr lang="en-GB" altLang="en-US" sz="4600" dirty="0">
                <a:latin typeface="Twinkl Cursive Unlooped" panose="02000000000000000000" pitchFamily="2" charset="0"/>
              </a:rPr>
              <a:t>veryone </a:t>
            </a:r>
            <a:r>
              <a:rPr lang="en-GB" altLang="en-US" sz="4600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A</a:t>
            </a:r>
            <a:r>
              <a:rPr lang="en-GB" altLang="en-US" sz="4600" dirty="0">
                <a:latin typeface="Twinkl Cursive Unlooped" panose="02000000000000000000" pitchFamily="2" charset="0"/>
              </a:rPr>
              <a:t>chieves </a:t>
            </a:r>
            <a:r>
              <a:rPr lang="en-GB" altLang="en-US" sz="4600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M</a:t>
            </a:r>
            <a:r>
              <a:rPr lang="en-GB" altLang="en-US" sz="4600" dirty="0">
                <a:latin typeface="Twinkl Cursive Unlooped" panose="02000000000000000000" pitchFamily="2" charset="0"/>
              </a:rPr>
              <a:t>ore</a:t>
            </a:r>
          </a:p>
          <a:p>
            <a:pPr marR="0" algn="ctr" eaLnBrk="1" hangingPunct="1">
              <a:lnSpc>
                <a:spcPct val="90000"/>
              </a:lnSpc>
            </a:pPr>
            <a:endParaRPr lang="en-GB" altLang="en-US" sz="4600" dirty="0">
              <a:latin typeface="Berlin Sans FB" panose="020E0602020502020306" pitchFamily="34" charset="0"/>
            </a:endParaRPr>
          </a:p>
        </p:txBody>
      </p:sp>
      <p:pic>
        <p:nvPicPr>
          <p:cNvPr id="5" name="Picture 4" descr="Image result for st edmund campion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000" b="94667" l="5333" r="97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502" y="1971430"/>
            <a:ext cx="2088232" cy="2012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20161" y="260648"/>
            <a:ext cx="8229600" cy="1143000"/>
          </a:xfrm>
        </p:spPr>
        <p:txBody>
          <a:bodyPr/>
          <a:lstStyle/>
          <a:p>
            <a:pPr algn="ctr"/>
            <a:r>
              <a:rPr lang="en-GB" altLang="en-US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The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5151" y="1844824"/>
            <a:ext cx="8229600" cy="468052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en-GB" sz="2800" u="sng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Class Teachers</a:t>
            </a:r>
          </a:p>
          <a:p>
            <a:pPr>
              <a:defRPr/>
            </a:pPr>
            <a:r>
              <a:rPr lang="en-GB" sz="2400" dirty="0">
                <a:latin typeface="Twinkl Cursive Unlooped" panose="02000000000000000000" pitchFamily="2" charset="0"/>
              </a:rPr>
              <a:t>Mr Brown </a:t>
            </a:r>
            <a:r>
              <a:rPr lang="en-GB" sz="2400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3B</a:t>
            </a:r>
            <a:endParaRPr lang="en-GB" sz="2400" dirty="0">
              <a:latin typeface="Twinkl Cursive Unlooped" panose="02000000000000000000" pitchFamily="2" charset="0"/>
            </a:endParaRPr>
          </a:p>
          <a:p>
            <a:pPr>
              <a:defRPr/>
            </a:pPr>
            <a:r>
              <a:rPr lang="en-GB" sz="2400" dirty="0" smtClean="0">
                <a:latin typeface="Twinkl Cursive Unlooped" panose="02000000000000000000" pitchFamily="2" charset="0"/>
              </a:rPr>
              <a:t>Miss Ciach </a:t>
            </a:r>
            <a:r>
              <a:rPr lang="en-GB" sz="2400" dirty="0" smtClean="0">
                <a:solidFill>
                  <a:srgbClr val="FF0000"/>
                </a:solidFill>
                <a:latin typeface="Twinkl Cursive Unlooped" panose="02000000000000000000" pitchFamily="2" charset="0"/>
              </a:rPr>
              <a:t>3C</a:t>
            </a:r>
            <a:endParaRPr lang="en-GB" sz="2400" dirty="0">
              <a:solidFill>
                <a:srgbClr val="FF0000"/>
              </a:solidFill>
              <a:latin typeface="Twinkl Cursive Unlooped" panose="02000000000000000000" pitchFamily="2" charset="0"/>
            </a:endParaRPr>
          </a:p>
          <a:p>
            <a:pPr marL="0" indent="0" algn="ctr">
              <a:buNone/>
              <a:defRPr/>
            </a:pPr>
            <a:r>
              <a:rPr lang="en-GB" sz="2800" u="sng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Teaching Assistants</a:t>
            </a:r>
          </a:p>
          <a:p>
            <a:pPr>
              <a:defRPr/>
            </a:pPr>
            <a:r>
              <a:rPr lang="en-GB" sz="2400" dirty="0" smtClean="0">
                <a:latin typeface="Twinkl Cursive Unlooped" panose="02000000000000000000" pitchFamily="2" charset="0"/>
              </a:rPr>
              <a:t>Mrs Parker, Mrs Coffey, Miss Jones</a:t>
            </a:r>
          </a:p>
          <a:p>
            <a:pPr marL="0" indent="0" algn="ctr">
              <a:buNone/>
              <a:defRPr/>
            </a:pPr>
            <a:r>
              <a:rPr lang="en-GB" sz="2800" u="sng" dirty="0" smtClean="0">
                <a:solidFill>
                  <a:srgbClr val="FF0000"/>
                </a:solidFill>
                <a:latin typeface="Twinkl Cursive Unlooped" panose="02000000000000000000" pitchFamily="2" charset="0"/>
              </a:rPr>
              <a:t>PPA </a:t>
            </a:r>
            <a:r>
              <a:rPr lang="en-GB" sz="2800" u="sng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support</a:t>
            </a:r>
          </a:p>
          <a:p>
            <a:pPr>
              <a:defRPr/>
            </a:pPr>
            <a:r>
              <a:rPr lang="en-GB" sz="2400" dirty="0">
                <a:latin typeface="Twinkl Cursive Unlooped" panose="02000000000000000000" pitchFamily="2" charset="0"/>
              </a:rPr>
              <a:t>Madame Wilks </a:t>
            </a:r>
            <a:r>
              <a:rPr lang="en-GB" sz="2400" dirty="0">
                <a:solidFill>
                  <a:srgbClr val="FF0000"/>
                </a:solidFill>
                <a:latin typeface="Twinkl Cursive Unlooped" panose="02000000000000000000" pitchFamily="2" charset="0"/>
              </a:rPr>
              <a:t>(French)</a:t>
            </a:r>
          </a:p>
          <a:p>
            <a:pPr>
              <a:defRPr/>
            </a:pPr>
            <a:r>
              <a:rPr lang="en-GB" sz="2400" dirty="0">
                <a:latin typeface="Twinkl Cursive Unlooped"/>
              </a:rPr>
              <a:t>Mr Haywood </a:t>
            </a:r>
            <a:r>
              <a:rPr lang="en-GB" sz="2400" dirty="0">
                <a:solidFill>
                  <a:srgbClr val="FF0000"/>
                </a:solidFill>
                <a:latin typeface="Twinkl Cursive Unlooped"/>
              </a:rPr>
              <a:t>(P.E.)</a:t>
            </a:r>
            <a:endParaRPr lang="en-GB" sz="2800" dirty="0">
              <a:solidFill>
                <a:srgbClr val="FF0000"/>
              </a:solidFill>
              <a:latin typeface="Twinkl Cursive Unlooped"/>
            </a:endParaRPr>
          </a:p>
          <a:p>
            <a:pPr marL="0" indent="0">
              <a:buNone/>
              <a:defRPr/>
            </a:pPr>
            <a:endParaRPr lang="en-GB" sz="2800" dirty="0">
              <a:latin typeface="Berlin Sans FB" panose="020E0602020502020306" pitchFamily="34" charset="0"/>
            </a:endParaRPr>
          </a:p>
          <a:p>
            <a:pPr>
              <a:defRPr/>
            </a:pPr>
            <a:endParaRPr lang="en-GB" sz="2800" dirty="0">
              <a:latin typeface="HfW cursive" panose="00000500000000000000" pitchFamily="2" charset="0"/>
            </a:endParaRPr>
          </a:p>
          <a:p>
            <a:pPr>
              <a:defRPr/>
            </a:pPr>
            <a:endParaRPr lang="en-GB" sz="2800" dirty="0">
              <a:latin typeface="HfW cursive" panose="00000500000000000000" pitchFamily="2" charset="0"/>
            </a:endParaRPr>
          </a:p>
          <a:p>
            <a:pPr>
              <a:defRPr/>
            </a:pPr>
            <a:endParaRPr lang="en-GB" sz="2800" dirty="0">
              <a:latin typeface="HfW cursive" panose="00000500000000000000" pitchFamily="2" charset="0"/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GB" sz="2800" dirty="0">
              <a:latin typeface="HfW cursive" panose="000005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2676" y="853253"/>
            <a:ext cx="5431295" cy="258532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winkl Cursive Unlooped" panose="02000000000000000000" pitchFamily="2" charset="0"/>
                <a:ea typeface="ＭＳ Ｐゴシック" charset="-128"/>
              </a:rPr>
              <a:t>From Key Stage 1</a:t>
            </a:r>
          </a:p>
          <a:p>
            <a:pPr algn="ctr" eaLnBrk="1" hangingPunct="1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winkl Cursive Unlooped" panose="02000000000000000000" pitchFamily="2" charset="0"/>
                <a:ea typeface="ＭＳ Ｐゴシック" charset="-128"/>
              </a:rPr>
              <a:t>To</a:t>
            </a:r>
          </a:p>
          <a:p>
            <a:pPr algn="ctr" eaLnBrk="1" hangingPunct="1">
              <a:defRPr/>
            </a:pP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winkl Cursive Unlooped" panose="02000000000000000000" pitchFamily="2" charset="0"/>
                <a:ea typeface="ＭＳ Ｐゴシック" charset="-128"/>
              </a:rPr>
              <a:t>Key Stage 2 </a:t>
            </a:r>
          </a:p>
        </p:txBody>
      </p:sp>
      <p:sp>
        <p:nvSpPr>
          <p:cNvPr id="7" name="Rectangle 6"/>
          <p:cNvSpPr/>
          <p:nvPr/>
        </p:nvSpPr>
        <p:spPr>
          <a:xfrm>
            <a:off x="1403648" y="3438576"/>
            <a:ext cx="6097117" cy="387798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inkl Cursive Unlooped" panose="02000000000000000000" pitchFamily="2" charset="0"/>
                <a:ea typeface="ＭＳ Ｐゴシック" charset="-128"/>
              </a:rPr>
              <a:t>What do we expect?</a:t>
            </a:r>
          </a:p>
          <a:p>
            <a:pPr algn="ctr" eaLnBrk="1" hangingPunct="1">
              <a:defRPr/>
            </a:pPr>
            <a:r>
              <a:rPr lang="en-GB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inkl Cursive Unlooped" panose="02000000000000000000" pitchFamily="2" charset="0"/>
                <a:ea typeface="ＭＳ Ｐゴシック" charset="-128"/>
              </a:rPr>
              <a:t>What does a day in Year 3</a:t>
            </a:r>
          </a:p>
          <a:p>
            <a:pPr algn="ctr" eaLnBrk="1" hangingPunct="1">
              <a:defRPr/>
            </a:pPr>
            <a:r>
              <a:rPr lang="en-GB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winkl Cursive Unlooped" panose="02000000000000000000" pitchFamily="2" charset="0"/>
                <a:ea typeface="ＭＳ Ｐゴシック" charset="-128"/>
              </a:rPr>
              <a:t>look like?</a:t>
            </a:r>
          </a:p>
          <a:p>
            <a:pPr algn="ctr" eaLnBrk="1" hangingPunct="1">
              <a:defRPr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erlin Sans FB" panose="020E0602020502020306" pitchFamily="34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1547664" y="260648"/>
            <a:ext cx="6049044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n-GB" altLang="en-US" sz="2000" b="1" u="sng" dirty="0">
                <a:latin typeface="Twinkl Cursive Unlooped" panose="02000000000000000000" pitchFamily="2" charset="0"/>
                <a:cs typeface="Times New Roman" panose="02020603050405020304" pitchFamily="18" charset="0"/>
              </a:rPr>
              <a:t>Year 3 Weekly Timetable</a:t>
            </a:r>
            <a:endParaRPr lang="en-GB" altLang="en-US" sz="1050" dirty="0">
              <a:latin typeface="Twinkl Cursive Unlooped" panose="02000000000000000000" pitchFamily="2" charset="0"/>
            </a:endParaRPr>
          </a:p>
          <a:p>
            <a:pPr algn="ctr">
              <a:defRPr/>
            </a:pPr>
            <a:endParaRPr lang="en-GB" altLang="en-US" b="1" dirty="0">
              <a:latin typeface="Twinkl Cursive Unlooped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5013176"/>
            <a:ext cx="8640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Twinkl Cursive Unlooped" panose="02000000000000000000" pitchFamily="2" charset="0"/>
            </a:endParaRPr>
          </a:p>
          <a:p>
            <a:r>
              <a:rPr lang="en-GB" dirty="0" smtClean="0">
                <a:latin typeface="Twinkl Cursive Unlooped" panose="02000000000000000000" pitchFamily="2" charset="0"/>
              </a:rPr>
              <a:t>Timetable is subject to change due to liturgies and other school activities. </a:t>
            </a:r>
          </a:p>
          <a:p>
            <a:r>
              <a:rPr lang="en-GB" dirty="0" smtClean="0">
                <a:latin typeface="Twinkl Cursive Unlooped" panose="02000000000000000000" pitchFamily="2" charset="0"/>
              </a:rPr>
              <a:t>Forest </a:t>
            </a:r>
            <a:r>
              <a:rPr lang="en-GB" dirty="0">
                <a:latin typeface="Twinkl Cursive Unlooped" panose="02000000000000000000" pitchFamily="2" charset="0"/>
              </a:rPr>
              <a:t>schools will take place in Summer 1.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59" y="476672"/>
            <a:ext cx="8892481" cy="4536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57188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u="sng" dirty="0">
                <a:latin typeface="Twinkl Cursive Unlooped" panose="02000000000000000000" pitchFamily="2" charset="0"/>
              </a:rPr>
              <a:t>Non-Negotiables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4151" y="2011363"/>
            <a:ext cx="6075698" cy="4206875"/>
          </a:xfrm>
          <a:prstGeom prst="rect">
            <a:avLst/>
          </a:prstGeom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029" y="116632"/>
            <a:ext cx="1560513" cy="140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80194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z="5400" u="sng" dirty="0">
                <a:latin typeface="Twinkl Cursive Unlooped" panose="02000000000000000000" pitchFamily="2" charset="0"/>
              </a:rPr>
              <a:t>Homework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5019" y="2011680"/>
            <a:ext cx="7772400" cy="4846320"/>
          </a:xfrm>
        </p:spPr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600"/>
              </a:spcAft>
              <a:buClr>
                <a:schemeClr val="accent3"/>
              </a:buClr>
              <a:buFont typeface="Wingdings 3"/>
              <a:buChar char=""/>
              <a:defRPr/>
            </a:pPr>
            <a:r>
              <a:rPr lang="en-GB" sz="2800" dirty="0">
                <a:latin typeface="Twinkl Cursive Unlooped" panose="02000000000000000000" pitchFamily="2" charset="0"/>
              </a:rPr>
              <a:t>Homework will be given out every Thursday. This needs to be returned the following Wednesday.  It will consist of spellings, Numeracy</a:t>
            </a:r>
            <a:r>
              <a:rPr lang="en-GB" sz="2800" dirty="0" smtClean="0">
                <a:latin typeface="Twinkl Cursive Unlooped" panose="02000000000000000000" pitchFamily="2" charset="0"/>
              </a:rPr>
              <a:t>, Reading </a:t>
            </a:r>
            <a:r>
              <a:rPr lang="en-GB" sz="2800" dirty="0">
                <a:latin typeface="Twinkl Cursive Unlooped" panose="02000000000000000000" pitchFamily="2" charset="0"/>
              </a:rPr>
              <a:t>and </a:t>
            </a:r>
            <a:r>
              <a:rPr lang="en-GB" sz="2800" dirty="0" smtClean="0">
                <a:latin typeface="Twinkl Cursive Unlooped" panose="02000000000000000000" pitchFamily="2" charset="0"/>
              </a:rPr>
              <a:t>sometimes English, </a:t>
            </a:r>
            <a:r>
              <a:rPr lang="en-GB" sz="2800" dirty="0">
                <a:latin typeface="Twinkl Cursive Unlooped" panose="02000000000000000000" pitchFamily="2" charset="0"/>
              </a:rPr>
              <a:t>Topic or RE. </a:t>
            </a:r>
          </a:p>
          <a:p>
            <a:pPr marL="365760" indent="-256032" eaLnBrk="1" fontAlgn="auto" hangingPunct="1">
              <a:spcAft>
                <a:spcPts val="600"/>
              </a:spcAft>
              <a:buClr>
                <a:schemeClr val="accent3"/>
              </a:buClr>
              <a:buFont typeface="Wingdings 3"/>
              <a:buChar char=""/>
              <a:defRPr/>
            </a:pPr>
            <a:r>
              <a:rPr lang="en-GB" sz="2800" dirty="0">
                <a:latin typeface="Twinkl Cursive Unlooped" panose="02000000000000000000" pitchFamily="2" charset="0"/>
              </a:rPr>
              <a:t>Children are encouraged to read for 20 minutes each day. This can be a combination of silent reading and reading with an adult. </a:t>
            </a:r>
            <a:endParaRPr lang="en-GB" sz="2800" dirty="0" smtClean="0">
              <a:latin typeface="Twinkl Cursive Unlooped" panose="02000000000000000000" pitchFamily="2" charset="0"/>
            </a:endParaRPr>
          </a:p>
          <a:p>
            <a:pPr marL="365760" indent="-256032" eaLnBrk="1" fontAlgn="auto" hangingPunct="1">
              <a:spcAft>
                <a:spcPts val="600"/>
              </a:spcAft>
              <a:buClr>
                <a:schemeClr val="accent3"/>
              </a:buClr>
              <a:buFont typeface="Wingdings 3"/>
              <a:buChar char=""/>
              <a:defRPr/>
            </a:pPr>
            <a:r>
              <a:rPr lang="en-GB" sz="2800" dirty="0" err="1" smtClean="0">
                <a:latin typeface="Twinkl Cursive Unlooped" panose="02000000000000000000" pitchFamily="2" charset="0"/>
              </a:rPr>
              <a:t>MyOn</a:t>
            </a:r>
            <a:r>
              <a:rPr lang="en-GB" sz="2800" dirty="0" smtClean="0">
                <a:latin typeface="Twinkl Cursive Unlooped" panose="02000000000000000000" pitchFamily="2" charset="0"/>
              </a:rPr>
              <a:t> reading project will be set each week. </a:t>
            </a:r>
            <a:r>
              <a:rPr lang="en-GB" sz="2800" dirty="0" smtClean="0">
                <a:latin typeface="Twinkl Cursive Unlooped" panose="02000000000000000000" pitchFamily="2" charset="0"/>
              </a:rPr>
              <a:t>(Logins to </a:t>
            </a:r>
            <a:r>
              <a:rPr lang="en-GB" sz="2800" dirty="0" err="1" smtClean="0">
                <a:latin typeface="Twinkl Cursive Unlooped" panose="02000000000000000000" pitchFamily="2" charset="0"/>
              </a:rPr>
              <a:t>Myon</a:t>
            </a:r>
            <a:r>
              <a:rPr lang="en-GB" sz="2800" dirty="0" smtClean="0">
                <a:latin typeface="Twinkl Cursive Unlooped" panose="02000000000000000000" pitchFamily="2" charset="0"/>
              </a:rPr>
              <a:t> and various platforms </a:t>
            </a:r>
            <a:r>
              <a:rPr lang="en-GB" sz="2800" dirty="0" smtClean="0">
                <a:latin typeface="Twinkl Cursive Unlooped" panose="02000000000000000000" pitchFamily="2" charset="0"/>
              </a:rPr>
              <a:t>will be provided this week)</a:t>
            </a:r>
          </a:p>
          <a:p>
            <a:pPr marL="365760" indent="-256032" eaLnBrk="1" fontAlgn="auto" hangingPunct="1">
              <a:spcAft>
                <a:spcPts val="600"/>
              </a:spcAft>
              <a:buClr>
                <a:schemeClr val="accent3"/>
              </a:buClr>
              <a:buFont typeface="Wingdings 3"/>
              <a:buChar char=""/>
              <a:defRPr/>
            </a:pPr>
            <a:r>
              <a:rPr lang="en-GB" sz="2800" dirty="0" smtClean="0">
                <a:latin typeface="Twinkl Cursive Unlooped" panose="02000000000000000000" pitchFamily="2" charset="0"/>
              </a:rPr>
              <a:t>Websites such as spelling shed, TT </a:t>
            </a:r>
            <a:r>
              <a:rPr lang="en-GB" sz="2800" dirty="0" err="1" smtClean="0">
                <a:latin typeface="Twinkl Cursive Unlooped" panose="02000000000000000000" pitchFamily="2" charset="0"/>
              </a:rPr>
              <a:t>rockstars</a:t>
            </a:r>
            <a:r>
              <a:rPr lang="en-GB" sz="2800" dirty="0" smtClean="0">
                <a:latin typeface="Twinkl Cursive Unlooped" panose="02000000000000000000" pitchFamily="2" charset="0"/>
              </a:rPr>
              <a:t>, may be used as a part of homework activities. </a:t>
            </a:r>
            <a:endParaRPr lang="en-GB" sz="2800" dirty="0" smtClean="0">
              <a:latin typeface="Twinkl Cursive Unlooped" panose="02000000000000000000" pitchFamily="2" charset="0"/>
            </a:endParaRPr>
          </a:p>
        </p:txBody>
      </p:sp>
      <p:pic>
        <p:nvPicPr>
          <p:cNvPr id="14340" name="Picture 4" descr="MC900029935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0"/>
            <a:ext cx="1341437" cy="170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50912" y="476672"/>
            <a:ext cx="8229600" cy="1143000"/>
          </a:xfrm>
        </p:spPr>
        <p:txBody>
          <a:bodyPr/>
          <a:lstStyle/>
          <a:p>
            <a:pPr algn="ctr"/>
            <a:r>
              <a:rPr lang="en-GB" u="sng" dirty="0">
                <a:latin typeface="Twinkl Cursive Unlooped" panose="02000000000000000000" pitchFamily="2" charset="0"/>
              </a:rPr>
              <a:t>How to help your child.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0800000" flipV="1">
            <a:off x="107503" y="1844824"/>
            <a:ext cx="8849261" cy="4875697"/>
          </a:xfrm>
        </p:spPr>
        <p:txBody>
          <a:bodyPr>
            <a:normAutofit lnSpcReduction="10000"/>
          </a:bodyPr>
          <a:lstStyle/>
          <a:p>
            <a:r>
              <a:rPr lang="en-GB" sz="2800" dirty="0">
                <a:latin typeface="Twinkl Cursive Unlooped" panose="02000000000000000000" pitchFamily="2" charset="0"/>
              </a:rPr>
              <a:t>Encourage your child to use the correct grammar when speaking as this transfers to their writing.</a:t>
            </a:r>
          </a:p>
          <a:p>
            <a:r>
              <a:rPr lang="en-GB" sz="2800" dirty="0">
                <a:latin typeface="Twinkl Cursive Unlooped" panose="02000000000000000000" pitchFamily="2" charset="0"/>
              </a:rPr>
              <a:t>Read anything! Leaflets, posters, television guide, road signs! If children are not sure what a word means, encourage them to use a dictionary to look up the meaning and apply it to the context of the sentence.</a:t>
            </a:r>
          </a:p>
          <a:p>
            <a:r>
              <a:rPr lang="en-GB" sz="2800" dirty="0" smtClean="0">
                <a:latin typeface="Twinkl Cursive Unlooped" panose="02000000000000000000" pitchFamily="2" charset="0"/>
              </a:rPr>
              <a:t>Practise </a:t>
            </a:r>
            <a:r>
              <a:rPr lang="en-GB" sz="2800" dirty="0">
                <a:latin typeface="Twinkl Cursive Unlooped" panose="02000000000000000000" pitchFamily="2" charset="0"/>
              </a:rPr>
              <a:t>times tables with them. Play games, make mistakes for them to spot and correct you. </a:t>
            </a:r>
          </a:p>
          <a:p>
            <a:r>
              <a:rPr lang="en-GB" sz="2800" dirty="0">
                <a:latin typeface="Twinkl Cursive Unlooped" panose="02000000000000000000" pitchFamily="2" charset="0"/>
              </a:rPr>
              <a:t>Encourage your child to ‘teach you’.</a:t>
            </a:r>
          </a:p>
          <a:p>
            <a:r>
              <a:rPr lang="en-GB" sz="2800" dirty="0">
                <a:latin typeface="Twinkl Cursive Unlooped" panose="02000000000000000000" pitchFamily="2" charset="0"/>
              </a:rPr>
              <a:t>Have fun with your child!</a:t>
            </a:r>
          </a:p>
          <a:p>
            <a:pPr marL="0" indent="0">
              <a:buNone/>
            </a:pPr>
            <a:endParaRPr lang="en-GB" sz="2000" dirty="0">
              <a:latin typeface="Twinkl Cursive Unlooped" panose="02000000000000000000" pitchFamily="2" charset="0"/>
            </a:endParaRPr>
          </a:p>
        </p:txBody>
      </p:sp>
      <p:pic>
        <p:nvPicPr>
          <p:cNvPr id="1026" name="Picture 2" descr="Image result for boggle 3x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164288" y="116633"/>
            <a:ext cx="1792476" cy="1533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026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900608" y="223116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u="sng" dirty="0">
                <a:latin typeface="Twinkl Cursive Unlooped" panose="02000000000000000000" pitchFamily="2" charset="0"/>
              </a:rPr>
              <a:t>Other key points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877735"/>
            <a:ext cx="8229600" cy="4897139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GB" altLang="en-US" dirty="0">
                <a:latin typeface="Twinkl Cursive Unlooped" panose="02000000000000000000" pitchFamily="2" charset="0"/>
              </a:rPr>
              <a:t>Accelerated quiz – Children will have the opportunity to quiz on the IPad every day when they have finished reading a book.</a:t>
            </a:r>
          </a:p>
          <a:p>
            <a:pPr eaLnBrk="1" hangingPunct="1">
              <a:defRPr/>
            </a:pPr>
            <a:r>
              <a:rPr lang="en-GB" altLang="en-US" dirty="0">
                <a:latin typeface="Twinkl Cursive Unlooped" panose="02000000000000000000" pitchFamily="2" charset="0"/>
              </a:rPr>
              <a:t>Read </a:t>
            </a:r>
            <a:r>
              <a:rPr lang="en-GB" altLang="en-US" dirty="0" smtClean="0">
                <a:latin typeface="Twinkl Cursive Unlooped" panose="02000000000000000000" pitchFamily="2" charset="0"/>
              </a:rPr>
              <a:t>10 </a:t>
            </a:r>
            <a:r>
              <a:rPr lang="en-GB" altLang="en-US" dirty="0">
                <a:latin typeface="Twinkl Cursive Unlooped" panose="02000000000000000000" pitchFamily="2" charset="0"/>
              </a:rPr>
              <a:t>books a half –</a:t>
            </a:r>
            <a:r>
              <a:rPr lang="en-GB" altLang="en-US" dirty="0" smtClean="0">
                <a:latin typeface="Twinkl Cursive Unlooped" panose="02000000000000000000" pitchFamily="2" charset="0"/>
              </a:rPr>
              <a:t>term (6 will be covered </a:t>
            </a:r>
            <a:r>
              <a:rPr lang="en-GB" altLang="en-US" dirty="0" smtClean="0">
                <a:latin typeface="Twinkl Cursive Unlooped" panose="02000000000000000000" pitchFamily="2" charset="0"/>
              </a:rPr>
              <a:t>by the </a:t>
            </a:r>
            <a:r>
              <a:rPr lang="en-GB" altLang="en-US" dirty="0" err="1" smtClean="0">
                <a:latin typeface="Twinkl Cursive Unlooped" panose="02000000000000000000" pitchFamily="2" charset="0"/>
              </a:rPr>
              <a:t>MYon</a:t>
            </a:r>
            <a:r>
              <a:rPr lang="en-GB" altLang="en-US" dirty="0" smtClean="0">
                <a:latin typeface="Twinkl Cursive Unlooped" panose="02000000000000000000" pitchFamily="2" charset="0"/>
              </a:rPr>
              <a:t> project). </a:t>
            </a:r>
            <a:endParaRPr lang="en-GB" altLang="en-US" dirty="0">
              <a:latin typeface="Twinkl Cursive Unlooped" panose="02000000000000000000" pitchFamily="2" charset="0"/>
            </a:endParaRPr>
          </a:p>
          <a:p>
            <a:pPr>
              <a:defRPr/>
            </a:pPr>
            <a:r>
              <a:rPr lang="en-GB" altLang="en-US" dirty="0">
                <a:latin typeface="Twinkl Cursive Unlooped" panose="02000000000000000000" pitchFamily="2" charset="0"/>
              </a:rPr>
              <a:t>Ensure uniform and PE kit are labelled – All children require a t- shirt and shorts / jogging bottoms for outside and plain t-shirt and shorts for indoor PE</a:t>
            </a:r>
            <a:r>
              <a:rPr lang="en-GB" altLang="en-US" dirty="0" smtClean="0">
                <a:latin typeface="Twinkl Cursive Unlooped" panose="02000000000000000000" pitchFamily="2" charset="0"/>
              </a:rPr>
              <a:t>. </a:t>
            </a:r>
            <a:r>
              <a:rPr lang="en-GB" altLang="en-US" dirty="0" smtClean="0">
                <a:latin typeface="Twinkl Cursive Unlooped" panose="02000000000000000000" pitchFamily="2" charset="0"/>
              </a:rPr>
              <a:t>Children to come into school wearing uniform and change into PE kit at school.</a:t>
            </a:r>
            <a:endParaRPr lang="en-GB" altLang="en-US" dirty="0">
              <a:latin typeface="Twinkl Cursive Unlooped" panose="02000000000000000000" pitchFamily="2" charset="0"/>
            </a:endParaRPr>
          </a:p>
          <a:p>
            <a:pPr>
              <a:defRPr/>
            </a:pPr>
            <a:r>
              <a:rPr lang="en-GB" altLang="en-US" dirty="0">
                <a:latin typeface="Twinkl Cursive Unlooped" panose="02000000000000000000" pitchFamily="2" charset="0"/>
              </a:rPr>
              <a:t>If there is a change in collection arrangements please write a letter or telephone the office.</a:t>
            </a:r>
          </a:p>
          <a:p>
            <a:pPr>
              <a:defRPr/>
            </a:pPr>
            <a:r>
              <a:rPr lang="en-GB" altLang="en-US" dirty="0">
                <a:latin typeface="Twinkl Cursive Unlooped" panose="02000000000000000000" pitchFamily="2" charset="0"/>
              </a:rPr>
              <a:t>Seesaw – Communications will be sent through Seesaw and </a:t>
            </a:r>
            <a:r>
              <a:rPr lang="en-GB" altLang="en-US" dirty="0" err="1">
                <a:latin typeface="Twinkl Cursive Unlooped" panose="02000000000000000000" pitchFamily="2" charset="0"/>
              </a:rPr>
              <a:t>ParentMail</a:t>
            </a:r>
            <a:r>
              <a:rPr lang="en-GB" altLang="en-US" dirty="0">
                <a:latin typeface="Twinkl Cursive Unlooped" panose="02000000000000000000" pitchFamily="2" charset="0"/>
              </a:rPr>
              <a:t>. Please ensure you sign up to your child’s Seesaw journal</a:t>
            </a:r>
            <a:r>
              <a:rPr lang="en-GB" altLang="en-US" dirty="0" smtClean="0">
                <a:latin typeface="Twinkl Cursive Unlooped" panose="02000000000000000000" pitchFamily="2" charset="0"/>
              </a:rPr>
              <a:t>.</a:t>
            </a:r>
            <a:endParaRPr lang="en-GB" altLang="en-US" dirty="0">
              <a:latin typeface="Twinkl Cursive Unlooped" panose="02000000000000000000" pitchFamily="2" charset="0"/>
            </a:endParaRPr>
          </a:p>
          <a:p>
            <a:pPr marL="0" indent="0">
              <a:buNone/>
              <a:defRPr/>
            </a:pPr>
            <a:endParaRPr lang="en-GB" altLang="en-US" dirty="0">
              <a:latin typeface="Berlin Sans FB" panose="020E0602020502020306" pitchFamily="34" charset="0"/>
            </a:endParaRPr>
          </a:p>
          <a:p>
            <a:pPr>
              <a:defRPr/>
            </a:pPr>
            <a:endParaRPr lang="en-GB" altLang="en-US" dirty="0">
              <a:latin typeface="Berlin Sans FB" panose="020E0602020502020306" pitchFamily="34" charset="0"/>
            </a:endParaRPr>
          </a:p>
          <a:p>
            <a:pPr eaLnBrk="1" hangingPunct="1">
              <a:defRPr/>
            </a:pPr>
            <a:endParaRPr lang="en-GB" altLang="en-US" dirty="0">
              <a:latin typeface="Berlin Sans FB" panose="020E0602020502020306" pitchFamily="34" charset="0"/>
            </a:endParaRPr>
          </a:p>
          <a:p>
            <a:pPr eaLnBrk="1" hangingPunct="1">
              <a:defRPr/>
            </a:pPr>
            <a:endParaRPr lang="en-GB" altLang="en-US" dirty="0">
              <a:latin typeface="Berlin Sans FB" panose="020E0602020502020306" pitchFamily="34" charset="0"/>
            </a:endParaRPr>
          </a:p>
          <a:p>
            <a:pPr eaLnBrk="1" hangingPunct="1">
              <a:defRPr/>
            </a:pPr>
            <a:endParaRPr lang="en-GB" altLang="en-US" dirty="0">
              <a:latin typeface="Berlin Sans FB" panose="020E0602020502020306" pitchFamily="34" charset="0"/>
            </a:endParaRPr>
          </a:p>
          <a:p>
            <a:pPr eaLnBrk="1" hangingPunct="1">
              <a:buFontTx/>
              <a:buNone/>
              <a:defRPr/>
            </a:pPr>
            <a:endParaRPr lang="en-GB" altLang="en-US" dirty="0">
              <a:latin typeface="Berlin Sans FB" panose="020E0602020502020306" pitchFamily="34" charset="0"/>
            </a:endParaRPr>
          </a:p>
        </p:txBody>
      </p:sp>
      <p:pic>
        <p:nvPicPr>
          <p:cNvPr id="16388" name="Picture 5" descr="MC900239927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76512" y="79387"/>
            <a:ext cx="1904960" cy="1647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http://t0.gstatic.com/images?q=tbn:ANd9GcRGxzcPJIRH0-y3ysEVPdgVnFj0Yb47CnhBi3eC5U7RZpBfBaV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1012" y="1835696"/>
            <a:ext cx="181927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692696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altLang="en-US" sz="8800" dirty="0">
                <a:latin typeface="Twinkl Cursive Unlooped" panose="02000000000000000000" pitchFamily="2" charset="0"/>
              </a:rPr>
              <a:t>Questions</a:t>
            </a:r>
          </a:p>
        </p:txBody>
      </p:sp>
      <p:pic>
        <p:nvPicPr>
          <p:cNvPr id="17412" name="Picture 6" descr="http://t2.gstatic.com/images?q=tbn:ANd9GcSGX0hp5atiMk6Oc0MQjyLGCBhBmqmTMUXnVU_ZDR-mAXUonLYjew:ittakes10k.files.wordpress.com/2011/10/question-mark-in-a-dic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2188" y="4357688"/>
            <a:ext cx="2609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8" descr="http://blog.surveymonkey.com/wp-content/uploads/2011/12/faq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571875"/>
            <a:ext cx="38100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5536" y="1835696"/>
            <a:ext cx="53194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Twinkl Cursive Unlooped" panose="02000000000000000000" pitchFamily="2" charset="0"/>
              </a:rPr>
              <a:t>If you have any questions, please do not hesitate to contact us via See Saw.</a:t>
            </a:r>
            <a:endParaRPr lang="en-GB" sz="2800" dirty="0">
              <a:latin typeface="Twinkl Cursive Unlooped" panose="02000000000000000000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4739</TotalTime>
  <Words>434</Words>
  <Application>Microsoft Office PowerPoint</Application>
  <PresentationFormat>On-screen Show (4:3)</PresentationFormat>
  <Paragraphs>49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1" baseType="lpstr">
      <vt:lpstr>ＭＳ Ｐゴシック</vt:lpstr>
      <vt:lpstr>Arial</vt:lpstr>
      <vt:lpstr>Berlin Sans FB</vt:lpstr>
      <vt:lpstr>Calibri</vt:lpstr>
      <vt:lpstr>Corbel</vt:lpstr>
      <vt:lpstr>HfW cursive</vt:lpstr>
      <vt:lpstr>Times New Roman</vt:lpstr>
      <vt:lpstr>Twinkl Cursive Unlooped</vt:lpstr>
      <vt:lpstr>Wingdings</vt:lpstr>
      <vt:lpstr>Wingdings 2</vt:lpstr>
      <vt:lpstr>Wingdings 3</vt:lpstr>
      <vt:lpstr>Banded</vt:lpstr>
      <vt:lpstr>Welcome to Year 3</vt:lpstr>
      <vt:lpstr>The Team</vt:lpstr>
      <vt:lpstr>PowerPoint Presentation</vt:lpstr>
      <vt:lpstr>PowerPoint Presentation</vt:lpstr>
      <vt:lpstr>Non-Negotiables</vt:lpstr>
      <vt:lpstr>Homework</vt:lpstr>
      <vt:lpstr>How to help your child.</vt:lpstr>
      <vt:lpstr>Other key points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Year 1</dc:title>
  <dc:creator>supply</dc:creator>
  <cp:lastModifiedBy>D Ciach</cp:lastModifiedBy>
  <cp:revision>70</cp:revision>
  <cp:lastPrinted>2015-09-17T12:45:02Z</cp:lastPrinted>
  <dcterms:created xsi:type="dcterms:W3CDTF">2015-10-07T13:08:01Z</dcterms:created>
  <dcterms:modified xsi:type="dcterms:W3CDTF">2021-09-07T07:19:38Z</dcterms:modified>
</cp:coreProperties>
</file>