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0" r:id="rId1"/>
  </p:sldMasterIdLst>
  <p:notesMasterIdLst>
    <p:notesMasterId r:id="rId19"/>
  </p:notesMasterIdLst>
  <p:sldIdLst>
    <p:sldId id="256" r:id="rId2"/>
    <p:sldId id="266" r:id="rId3"/>
    <p:sldId id="276" r:id="rId4"/>
    <p:sldId id="280" r:id="rId5"/>
    <p:sldId id="263" r:id="rId6"/>
    <p:sldId id="271" r:id="rId7"/>
    <p:sldId id="275" r:id="rId8"/>
    <p:sldId id="273" r:id="rId9"/>
    <p:sldId id="258" r:id="rId10"/>
    <p:sldId id="281" r:id="rId11"/>
    <p:sldId id="282" r:id="rId12"/>
    <p:sldId id="283" r:id="rId13"/>
    <p:sldId id="284" r:id="rId14"/>
    <p:sldId id="278" r:id="rId15"/>
    <p:sldId id="277" r:id="rId16"/>
    <p:sldId id="261" r:id="rId17"/>
    <p:sldId id="279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7" autoAdjust="0"/>
    <p:restoredTop sz="94660"/>
  </p:normalViewPr>
  <p:slideViewPr>
    <p:cSldViewPr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8B36F03-E7BA-4BF6-9167-210A27D58DDF}" type="datetimeFigureOut">
              <a:rPr lang="en-US"/>
              <a:pPr>
                <a:defRPr/>
              </a:pPr>
              <a:t>9/4/2021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119F64-4274-49D7-A69A-03AB789AEC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8198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3B86A-37F1-4A41-9E6A-F28BA3654FA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05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2CD55-DC24-4104-844D-E9EFBFB26AB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47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4FBA2-337B-4200-80D8-D410B6178F3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595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6B218-42D1-4B63-B7A1-23E75173B39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318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24F1E-DCC8-4D61-A67F-E722F5F5BD6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23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02B48-EE7C-45F0-AC31-3A0DF519059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817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ECC05-875A-4B83-84C9-C4B6FA926F7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560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CF96E-EF6D-4A9A-B265-91E928E551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152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C38B7-111C-40FC-BD47-2C43E10C440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80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0D6C86-49EC-4E9B-9C3A-3F5964475C5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296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C162B-FCB1-4A71-A116-0BA2534199D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798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F96A63-FF57-4C46-8F3F-771EED7E44F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71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1394075"/>
            <a:ext cx="5687987" cy="1170829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Twinkl Cursive Unlooped" panose="02000000000000000000" pitchFamily="2" charset="0"/>
              </a:rPr>
              <a:t>Welcome to Year 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2869" y="3771737"/>
            <a:ext cx="6418610" cy="1944216"/>
          </a:xfrm>
        </p:spPr>
        <p:txBody>
          <a:bodyPr>
            <a:normAutofit lnSpcReduction="10000"/>
          </a:bodyPr>
          <a:lstStyle/>
          <a:p>
            <a:pPr marR="0" algn="ctr" eaLnBrk="1" hangingPunct="1">
              <a:lnSpc>
                <a:spcPct val="90000"/>
              </a:lnSpc>
            </a:pPr>
            <a:r>
              <a:rPr lang="en-GB" altLang="en-US" sz="4400" dirty="0" smtClean="0">
                <a:latin typeface="Twinkl Cursive Unlooped" panose="02000000000000000000" pitchFamily="2" charset="0"/>
              </a:rPr>
              <a:t>F</a:t>
            </a:r>
            <a:r>
              <a:rPr lang="en-GB" alt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inkl Cursive Unlooped" panose="02000000000000000000" pitchFamily="2" charset="0"/>
              </a:rPr>
              <a:t>irst</a:t>
            </a:r>
            <a:r>
              <a:rPr lang="en-GB" altLang="en-US" sz="4400" dirty="0" smtClean="0">
                <a:latin typeface="Twinkl Cursive Unlooped" panose="02000000000000000000" pitchFamily="2" charset="0"/>
              </a:rPr>
              <a:t> A</a:t>
            </a:r>
            <a:r>
              <a:rPr lang="en-GB" alt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inkl Cursive Unlooped" panose="02000000000000000000" pitchFamily="2" charset="0"/>
              </a:rPr>
              <a:t>ttempt</a:t>
            </a:r>
            <a:r>
              <a:rPr lang="en-GB" altLang="en-US" sz="4400" dirty="0" smtClean="0">
                <a:latin typeface="Twinkl Cursive Unlooped" panose="02000000000000000000" pitchFamily="2" charset="0"/>
              </a:rPr>
              <a:t> I</a:t>
            </a:r>
            <a:r>
              <a:rPr lang="en-GB" alt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inkl Cursive Unlooped" panose="02000000000000000000" pitchFamily="2" charset="0"/>
              </a:rPr>
              <a:t>n</a:t>
            </a:r>
            <a:r>
              <a:rPr lang="en-GB" altLang="en-US" sz="4400" dirty="0" smtClean="0">
                <a:latin typeface="Twinkl Cursive Unlooped" panose="02000000000000000000" pitchFamily="2" charset="0"/>
              </a:rPr>
              <a:t> L</a:t>
            </a:r>
            <a:r>
              <a:rPr lang="en-GB" alt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inkl Cursive Unlooped" panose="02000000000000000000" pitchFamily="2" charset="0"/>
              </a:rPr>
              <a:t>earning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en-GB" altLang="en-US" sz="4400" dirty="0" smtClean="0">
                <a:latin typeface="Twinkl Cursive Unlooped" panose="02000000000000000000" pitchFamily="2" charset="0"/>
              </a:rPr>
              <a:t>Building Resilience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198058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93019"/>
            <a:ext cx="7886700" cy="847138"/>
          </a:xfrm>
        </p:spPr>
        <p:txBody>
          <a:bodyPr/>
          <a:lstStyle/>
          <a:p>
            <a:r>
              <a:rPr lang="en-GB" sz="4400" u="sng" dirty="0" err="1" smtClean="0">
                <a:latin typeface="Century Gothic" panose="020B0502020202020204" pitchFamily="34" charset="0"/>
              </a:rPr>
              <a:t>myON</a:t>
            </a:r>
            <a:endParaRPr lang="en-GB" sz="4400" u="sng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40152" y="90586"/>
            <a:ext cx="3001169" cy="2586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It is the same as accelerated reader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Username: first letter of the first name, first 4 letters of the surname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Password: ABC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14" y="19636"/>
            <a:ext cx="3731071" cy="2977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267050"/>
            <a:ext cx="8293000" cy="6667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755576" y="3717032"/>
            <a:ext cx="3600400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438378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anose="020B0502020202020204" pitchFamily="34" charset="0"/>
              </a:rPr>
              <a:t>Go to projects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150" y="4203898"/>
            <a:ext cx="2967707" cy="257403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5208488" y="4614614"/>
            <a:ext cx="947688" cy="3963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26525" y="4804211"/>
            <a:ext cx="2821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The project name is the start date</a:t>
            </a:r>
          </a:p>
          <a:p>
            <a:r>
              <a:rPr lang="en-GB" sz="2000" dirty="0" smtClean="0">
                <a:latin typeface="Century Gothic" panose="020B0502020202020204" pitchFamily="34" charset="0"/>
              </a:rPr>
              <a:t>Below is the due date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682332" y="5929494"/>
            <a:ext cx="1421532" cy="1981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2304256" cy="143925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entury Gothic" panose="020B0502020202020204" pitchFamily="34" charset="0"/>
              </a:rPr>
              <a:t>Choosing the project will bring you to this page</a:t>
            </a: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75" y="2905125"/>
            <a:ext cx="2371725" cy="29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0"/>
            <a:ext cx="6057900" cy="29051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483768" y="908720"/>
            <a:ext cx="16561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15816" y="3429000"/>
            <a:ext cx="58321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Hover over the book to see the options. You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Read the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Look at the information which includes an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Add it to your favourites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Take the linked Accelerated Reader </a:t>
            </a:r>
            <a:r>
              <a:rPr lang="en-GB" sz="2000" dirty="0" err="1" smtClean="0">
                <a:latin typeface="Century Gothic" panose="020B0502020202020204" pitchFamily="34" charset="0"/>
              </a:rPr>
              <a:t>wuiz</a:t>
            </a: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4469120" cy="766132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entury Gothic" panose="020B0502020202020204" pitchFamily="34" charset="0"/>
              </a:rPr>
              <a:t>Spelling </a:t>
            </a:r>
            <a:br>
              <a:rPr lang="en-GB" u="sng" dirty="0" smtClean="0">
                <a:latin typeface="Century Gothic" panose="020B0502020202020204" pitchFamily="34" charset="0"/>
              </a:rPr>
            </a:br>
            <a:r>
              <a:rPr lang="en-GB" u="sng" dirty="0" smtClean="0">
                <a:latin typeface="Century Gothic" panose="020B0502020202020204" pitchFamily="34" charset="0"/>
              </a:rPr>
              <a:t>shed</a:t>
            </a:r>
            <a:endParaRPr lang="en-GB" u="sng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38179"/>
            <a:ext cx="8928992" cy="2522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7296" y="3188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anose="020B0502020202020204" pitchFamily="34" charset="0"/>
              </a:rPr>
              <a:t>Username: first name, first letter of surname capitalised, SEC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Password: 000000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8689"/>
            <a:ext cx="5092427" cy="367931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059833" y="4077072"/>
            <a:ext cx="2504944" cy="3512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24128" y="4149080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The challenges set are the Spelling homework.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 smtClean="0">
                <a:latin typeface="Century Gothic" panose="020B0502020202020204" pitchFamily="34" charset="0"/>
              </a:rPr>
              <a:t>Each relate to the weekly spelling and help the children to learn them</a:t>
            </a: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Spelling  homework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3" y="1737361"/>
            <a:ext cx="9026513" cy="327581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043608" y="3429000"/>
            <a:ext cx="2736304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3" y="5517232"/>
            <a:ext cx="288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Spelling rule for the week</a:t>
            </a:r>
            <a:endParaRPr lang="en-GB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076056" y="3789040"/>
            <a:ext cx="12756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48651" y="5147900"/>
            <a:ext cx="288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Duration of the practice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Twinkl Cursive Unlooped" panose="02000000000000000000" pitchFamily="2" charset="0"/>
              </a:rPr>
              <a:t>Times Tables Test</a:t>
            </a:r>
            <a:endParaRPr lang="en-GB" sz="4400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3" y="2663029"/>
            <a:ext cx="4473155" cy="3530600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Very </a:t>
            </a:r>
            <a:r>
              <a:rPr lang="en-GB" dirty="0" smtClean="0">
                <a:latin typeface="Twinkl Cursive Unlooped" panose="02000000000000000000" pitchFamily="2" charset="0"/>
              </a:rPr>
              <a:t>similar to </a:t>
            </a:r>
            <a:r>
              <a:rPr lang="en-GB" dirty="0" err="1" smtClean="0">
                <a:latin typeface="Twinkl Cursive Unlooped" panose="02000000000000000000" pitchFamily="2" charset="0"/>
              </a:rPr>
              <a:t>TTRockstars</a:t>
            </a:r>
            <a:endParaRPr lang="en-GB" dirty="0" smtClean="0">
              <a:latin typeface="Twinkl Cursive Unlooped" panose="02000000000000000000" pitchFamily="2" charset="0"/>
            </a:endParaRPr>
          </a:p>
          <a:p>
            <a:r>
              <a:rPr lang="en-GB" dirty="0" smtClean="0">
                <a:latin typeface="Twinkl Cursive Unlooped" panose="02000000000000000000" pitchFamily="2" charset="0"/>
              </a:rPr>
              <a:t>Questions up to 12 x 12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Check that the benchmark is being met before moving to Upper Key Stage 2- </a:t>
            </a:r>
            <a:r>
              <a:rPr lang="en-GB" dirty="0" err="1" smtClean="0">
                <a:latin typeface="Twinkl Cursive Unlooped" panose="02000000000000000000" pitchFamily="2" charset="0"/>
              </a:rPr>
              <a:t>DfE</a:t>
            </a:r>
            <a:r>
              <a:rPr lang="en-GB" dirty="0" smtClean="0">
                <a:latin typeface="Twinkl Cursive Unlooped" panose="02000000000000000000" pitchFamily="2" charset="0"/>
              </a:rPr>
              <a:t>- no pass mark has been set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June- three week window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25 questions, 6 seconds, 3 second gap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5" y="2663029"/>
            <a:ext cx="4638675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u="sng" dirty="0" smtClean="0">
                <a:latin typeface="Twinkl Cursive Unlooped" panose="02000000000000000000" pitchFamily="2" charset="0"/>
              </a:rPr>
              <a:t>PGL</a:t>
            </a:r>
            <a:endParaRPr lang="en-GB" sz="4800" b="1" u="sng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80920" cy="396044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winkl Cursive Unlooped" panose="02000000000000000000" pitchFamily="2" charset="0"/>
              </a:rPr>
              <a:t>PGL has been </a:t>
            </a:r>
            <a:r>
              <a:rPr lang="en-GB" sz="2800" dirty="0" smtClean="0">
                <a:latin typeface="Twinkl Cursive Unlooped" panose="02000000000000000000" pitchFamily="2" charset="0"/>
              </a:rPr>
              <a:t>booked </a:t>
            </a:r>
            <a:r>
              <a:rPr lang="en-GB" sz="2800" dirty="0" smtClean="0">
                <a:latin typeface="Twinkl Cursive Unlooped" panose="02000000000000000000" pitchFamily="2" charset="0"/>
              </a:rPr>
              <a:t>for </a:t>
            </a:r>
            <a:r>
              <a:rPr lang="en-GB" sz="2800" dirty="0" smtClean="0">
                <a:latin typeface="Twinkl Cursive Unlooped" panose="02000000000000000000" pitchFamily="2" charset="0"/>
              </a:rPr>
              <a:t>11</a:t>
            </a:r>
            <a:r>
              <a:rPr lang="en-GB" sz="2800" baseline="30000" dirty="0" smtClean="0">
                <a:latin typeface="Twinkl Cursive Unlooped" panose="02000000000000000000" pitchFamily="2" charset="0"/>
              </a:rPr>
              <a:t>th</a:t>
            </a:r>
            <a:r>
              <a:rPr lang="en-GB" sz="2800" dirty="0" smtClean="0">
                <a:latin typeface="Twinkl Cursive Unlooped" panose="02000000000000000000" pitchFamily="2" charset="0"/>
              </a:rPr>
              <a:t>-13</a:t>
            </a:r>
            <a:r>
              <a:rPr lang="en-GB" sz="2800" baseline="30000" dirty="0" smtClean="0">
                <a:latin typeface="Twinkl Cursive Unlooped" panose="02000000000000000000" pitchFamily="2" charset="0"/>
              </a:rPr>
              <a:t>th</a:t>
            </a:r>
            <a:r>
              <a:rPr lang="en-GB" sz="2800" dirty="0" smtClean="0">
                <a:latin typeface="Twinkl Cursive Unlooped" panose="02000000000000000000" pitchFamily="2" charset="0"/>
              </a:rPr>
              <a:t> </a:t>
            </a:r>
            <a:r>
              <a:rPr lang="en-GB" sz="2800" dirty="0" smtClean="0">
                <a:latin typeface="Twinkl Cursive Unlooped" panose="02000000000000000000" pitchFamily="2" charset="0"/>
              </a:rPr>
              <a:t>of May.</a:t>
            </a:r>
          </a:p>
          <a:p>
            <a:r>
              <a:rPr lang="en-GB" sz="2800" dirty="0" smtClean="0">
                <a:latin typeface="Twinkl Cursive Unlooped" panose="02000000000000000000" pitchFamily="2" charset="0"/>
              </a:rPr>
              <a:t>Wide variety of activities</a:t>
            </a:r>
          </a:p>
          <a:p>
            <a:r>
              <a:rPr lang="en-GB" sz="2800" dirty="0" smtClean="0">
                <a:latin typeface="Twinkl Cursive Unlooped" panose="02000000000000000000" pitchFamily="2" charset="0"/>
              </a:rPr>
              <a:t>Team work</a:t>
            </a:r>
          </a:p>
          <a:p>
            <a:r>
              <a:rPr lang="en-GB" sz="2800" dirty="0" smtClean="0">
                <a:latin typeface="Twinkl Cursive Unlooped" panose="02000000000000000000" pitchFamily="2" charset="0"/>
              </a:rPr>
              <a:t>Relationship </a:t>
            </a:r>
            <a:r>
              <a:rPr lang="en-GB" sz="2800" dirty="0" smtClean="0">
                <a:latin typeface="Twinkl Cursive Unlooped" panose="02000000000000000000" pitchFamily="2" charset="0"/>
              </a:rPr>
              <a:t>building</a:t>
            </a:r>
          </a:p>
          <a:p>
            <a:r>
              <a:rPr lang="en-GB" sz="2800" dirty="0" smtClean="0">
                <a:latin typeface="Twinkl Cursive Unlooped" panose="02000000000000000000" pitchFamily="2" charset="0"/>
              </a:rPr>
              <a:t>Helps to build on Forest School sessions</a:t>
            </a:r>
          </a:p>
          <a:p>
            <a:r>
              <a:rPr lang="en-GB" sz="2800" dirty="0" smtClean="0">
                <a:latin typeface="Twinkl Cursive Unlooped" panose="02000000000000000000" pitchFamily="2" charset="0"/>
              </a:rPr>
              <a:t>Develops independence and levels of responsibility</a:t>
            </a:r>
            <a:endParaRPr lang="en-GB" sz="2800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76036"/>
            <a:ext cx="7398593" cy="1143000"/>
          </a:xfrm>
        </p:spPr>
        <p:txBody>
          <a:bodyPr/>
          <a:lstStyle/>
          <a:p>
            <a:pPr eaLnBrk="1" hangingPunct="1"/>
            <a:r>
              <a:rPr lang="en-GB" altLang="en-US" u="sng" dirty="0" smtClean="0">
                <a:latin typeface="Twinkl Cursive Unlooped" panose="02000000000000000000" pitchFamily="2" charset="0"/>
              </a:rPr>
              <a:t>Other key points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132856"/>
            <a:ext cx="8229600" cy="395679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GB" altLang="en-US" dirty="0" smtClean="0">
              <a:latin typeface="Twinkl Cursive Unlooped" panose="02000000000000000000" pitchFamily="2" charset="0"/>
            </a:endParaRPr>
          </a:p>
          <a:p>
            <a:pPr eaLnBrk="1" hangingPunct="1">
              <a:defRPr/>
            </a:pPr>
            <a:r>
              <a:rPr lang="en-GB" altLang="en-US" dirty="0" smtClean="0">
                <a:latin typeface="Twinkl Cursive Unlooped" panose="02000000000000000000" pitchFamily="2" charset="0"/>
              </a:rPr>
              <a:t>Uniform and PE kit labelled. </a:t>
            </a:r>
          </a:p>
          <a:p>
            <a:pPr eaLnBrk="1" hangingPunct="1">
              <a:defRPr/>
            </a:pPr>
            <a:endParaRPr lang="en-GB" altLang="en-US" dirty="0">
              <a:latin typeface="Twinkl Cursive Unlooped" panose="02000000000000000000" pitchFamily="2" charset="0"/>
            </a:endParaRPr>
          </a:p>
          <a:p>
            <a:pPr eaLnBrk="1" hangingPunct="1">
              <a:defRPr/>
            </a:pPr>
            <a:r>
              <a:rPr lang="en-GB" altLang="en-US" dirty="0" smtClean="0">
                <a:latin typeface="Twinkl Cursive Unlooped" panose="02000000000000000000" pitchFamily="2" charset="0"/>
              </a:rPr>
              <a:t>Pencil cases and personal belongings.</a:t>
            </a:r>
          </a:p>
          <a:p>
            <a:pPr eaLnBrk="1" hangingPunct="1">
              <a:defRPr/>
            </a:pPr>
            <a:endParaRPr lang="en-GB" altLang="en-US" dirty="0" smtClean="0">
              <a:latin typeface="Twinkl Cursive Unlooped" panose="02000000000000000000" pitchFamily="2" charset="0"/>
            </a:endParaRPr>
          </a:p>
          <a:p>
            <a:pPr eaLnBrk="1" hangingPunct="1">
              <a:defRPr/>
            </a:pPr>
            <a:r>
              <a:rPr lang="en-GB" altLang="en-US" dirty="0" smtClean="0">
                <a:latin typeface="Twinkl Cursive Unlooped" panose="02000000000000000000" pitchFamily="2" charset="0"/>
              </a:rPr>
              <a:t>Water </a:t>
            </a:r>
            <a:r>
              <a:rPr lang="en-GB" altLang="en-US" dirty="0" smtClean="0">
                <a:latin typeface="Twinkl Cursive Unlooped" panose="02000000000000000000" pitchFamily="2" charset="0"/>
              </a:rPr>
              <a:t>bottles</a:t>
            </a:r>
          </a:p>
          <a:p>
            <a:pPr eaLnBrk="1" hangingPunct="1">
              <a:defRPr/>
            </a:pPr>
            <a:endParaRPr lang="en-GB" altLang="en-US" dirty="0">
              <a:latin typeface="Twinkl Cursive Unlooped" panose="02000000000000000000" pitchFamily="2" charset="0"/>
            </a:endParaRPr>
          </a:p>
          <a:p>
            <a:pPr eaLnBrk="1" hangingPunct="1">
              <a:defRPr/>
            </a:pPr>
            <a:r>
              <a:rPr lang="en-GB" altLang="en-US" dirty="0" smtClean="0">
                <a:latin typeface="Twinkl Cursive Unlooped" panose="02000000000000000000" pitchFamily="2" charset="0"/>
              </a:rPr>
              <a:t>Accelerated reader- 10 books per half term</a:t>
            </a:r>
            <a:endParaRPr lang="en-GB" altLang="en-US" dirty="0" smtClean="0">
              <a:latin typeface="Twinkl Cursive Unlooped" panose="02000000000000000000" pitchFamily="2" charset="0"/>
            </a:endParaRPr>
          </a:p>
          <a:p>
            <a:pPr eaLnBrk="1" hangingPunct="1">
              <a:defRPr/>
            </a:pPr>
            <a:endParaRPr lang="en-GB" altLang="en-US" dirty="0" smtClean="0">
              <a:latin typeface="Twinkl Cursive Unlooped" panose="02000000000000000000" pitchFamily="2" charset="0"/>
            </a:endParaRPr>
          </a:p>
          <a:p>
            <a:pPr eaLnBrk="1" hangingPunct="1">
              <a:buFontTx/>
              <a:buNone/>
              <a:defRPr/>
            </a:pPr>
            <a:endParaRPr lang="en-GB" altLang="en-US" dirty="0" smtClean="0">
              <a:latin typeface="Twinkl Cursive Unlooped" panose="02000000000000000000" pitchFamily="2" charset="0"/>
            </a:endParaRPr>
          </a:p>
        </p:txBody>
      </p:sp>
      <p:pic>
        <p:nvPicPr>
          <p:cNvPr id="16388" name="Picture 5" descr="MC90023992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425" y="4076700"/>
            <a:ext cx="30241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Twinkl Cursive Unlooped" panose="02000000000000000000" pitchFamily="2" charset="0"/>
              </a:rPr>
              <a:t>Any questions</a:t>
            </a:r>
            <a:endParaRPr lang="en-GB" u="sng" dirty="0">
              <a:latin typeface="Twinkl Cursive Unlooped" panose="02000000000000000000" pitchFamily="2" charset="0"/>
            </a:endParaRPr>
          </a:p>
        </p:txBody>
      </p:sp>
      <p:pic>
        <p:nvPicPr>
          <p:cNvPr id="4" name="Picture 4" descr="http://t0.gstatic.com/images?q=tbn:ANd9GcRGxzcPJIRH0-y3ysEVPdgVnFj0Yb47CnhBi3eC5U7RZpBfBaV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4587" y="2605088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8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137265" y="332656"/>
            <a:ext cx="6798734" cy="1303867"/>
          </a:xfrm>
        </p:spPr>
        <p:txBody>
          <a:bodyPr/>
          <a:lstStyle/>
          <a:p>
            <a:pPr algn="ctr"/>
            <a:r>
              <a:rPr lang="en-GB" altLang="en-US" sz="4000" dirty="0" smtClean="0">
                <a:latin typeface="Twinkl Cursive Unlooped" panose="02000000000000000000" pitchFamily="2" charset="0"/>
              </a:rPr>
              <a:t>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32" y="2276871"/>
            <a:ext cx="8229600" cy="424847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inkl Cursive Unlooped" panose="02000000000000000000" pitchFamily="2" charset="0"/>
              </a:rPr>
              <a:t>Class Teachers</a:t>
            </a:r>
          </a:p>
          <a:p>
            <a:pPr>
              <a:defRPr/>
            </a:pPr>
            <a:r>
              <a:rPr lang="en-GB" sz="2800" dirty="0" smtClean="0">
                <a:latin typeface="Twinkl Cursive Unlooped" panose="02000000000000000000" pitchFamily="2" charset="0"/>
              </a:rPr>
              <a:t>Miss Dawson 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inkl Cursive Unlooped" panose="02000000000000000000" pitchFamily="2" charset="0"/>
              </a:rPr>
              <a:t>4D</a:t>
            </a:r>
          </a:p>
          <a:p>
            <a:pPr>
              <a:defRPr/>
            </a:pPr>
            <a:r>
              <a:rPr lang="en-GB" sz="2800" dirty="0" smtClean="0">
                <a:latin typeface="Twinkl Cursive Unlooped" panose="02000000000000000000" pitchFamily="2" charset="0"/>
              </a:rPr>
              <a:t>Miss Richmond 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inkl Cursive Unlooped" panose="02000000000000000000" pitchFamily="2" charset="0"/>
              </a:rPr>
              <a:t>4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winkl Cursive Unlooped" panose="02000000000000000000" pitchFamily="2" charset="0"/>
              </a:rPr>
              <a:t>R</a:t>
            </a:r>
            <a:endParaRPr lang="en-GB" sz="2800" dirty="0">
              <a:solidFill>
                <a:schemeClr val="accent1">
                  <a:lumMod val="60000"/>
                  <a:lumOff val="40000"/>
                </a:schemeClr>
              </a:solidFill>
              <a:latin typeface="Twinkl Cursive Unlooped" panose="02000000000000000000" pitchFamily="2" charset="0"/>
            </a:endParaRPr>
          </a:p>
          <a:p>
            <a:pPr marL="0" indent="0" algn="ctr">
              <a:buNone/>
              <a:defRPr/>
            </a:pPr>
            <a:r>
              <a:rPr lang="en-GB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inkl Cursive Unlooped" panose="02000000000000000000" pitchFamily="2" charset="0"/>
              </a:rPr>
              <a:t>Teaching Assistants</a:t>
            </a:r>
          </a:p>
          <a:p>
            <a:pPr>
              <a:defRPr/>
            </a:pPr>
            <a:r>
              <a:rPr lang="en-GB" sz="2800" dirty="0" smtClean="0">
                <a:latin typeface="Twinkl Cursive Unlooped" panose="02000000000000000000" pitchFamily="2" charset="0"/>
              </a:rPr>
              <a:t>Miss Martin</a:t>
            </a:r>
            <a:endParaRPr lang="en-GB" sz="2800" dirty="0" smtClean="0">
              <a:latin typeface="Twinkl Cursive Unlooped" panose="02000000000000000000" pitchFamily="2" charset="0"/>
            </a:endParaRPr>
          </a:p>
          <a:p>
            <a:pPr>
              <a:defRPr/>
            </a:pPr>
            <a:r>
              <a:rPr lang="en-GB" sz="2800" dirty="0" smtClean="0">
                <a:latin typeface="Twinkl Cursive Unlooped" panose="02000000000000000000" pitchFamily="2" charset="0"/>
              </a:rPr>
              <a:t>Mrs Barrett</a:t>
            </a:r>
            <a:endParaRPr lang="en-GB" sz="2800" dirty="0" smtClean="0">
              <a:latin typeface="Twinkl Cursive Unlooped" panose="02000000000000000000" pitchFamily="2" charset="0"/>
            </a:endParaRPr>
          </a:p>
          <a:p>
            <a:pPr>
              <a:defRPr/>
            </a:pPr>
            <a:endParaRPr lang="en-GB" sz="2800" dirty="0">
              <a:latin typeface="HfW cursive" panose="00000500000000000000" pitchFamily="2" charset="0"/>
            </a:endParaRPr>
          </a:p>
          <a:p>
            <a:pPr>
              <a:defRPr/>
            </a:pPr>
            <a:endParaRPr lang="en-GB" sz="2800" dirty="0">
              <a:latin typeface="HfW cursive" panose="00000500000000000000" pitchFamily="2" charset="0"/>
            </a:endParaRPr>
          </a:p>
          <a:p>
            <a:pPr>
              <a:defRPr/>
            </a:pPr>
            <a:endParaRPr lang="en-GB" sz="2800" dirty="0" smtClean="0">
              <a:latin typeface="HfW cursive" panose="00000500000000000000" pitchFamily="2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GB" sz="2800" dirty="0">
              <a:latin typeface="HfW cursive" panose="000005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60554"/>
            <a:ext cx="111137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47" y="33509"/>
            <a:ext cx="7543800" cy="914927"/>
          </a:xfrm>
        </p:spPr>
        <p:txBody>
          <a:bodyPr/>
          <a:lstStyle/>
          <a:p>
            <a:r>
              <a:rPr lang="en-GB" dirty="0" smtClean="0"/>
              <a:t>4D Autumn 1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3" y="948436"/>
            <a:ext cx="8995865" cy="50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543800" cy="766132"/>
          </a:xfrm>
        </p:spPr>
        <p:txBody>
          <a:bodyPr/>
          <a:lstStyle/>
          <a:p>
            <a:r>
              <a:rPr lang="en-GB" dirty="0" smtClean="0"/>
              <a:t>4R Autumn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7" y="882764"/>
            <a:ext cx="9133223" cy="50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972616" y="625251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dirty="0" smtClean="0">
                <a:latin typeface="Twinkl Cursive Unlooped" panose="02000000000000000000" pitchFamily="2" charset="0"/>
              </a:rPr>
              <a:t>Maths Non Negotiables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2414" y="1862054"/>
            <a:ext cx="9144000" cy="4561747"/>
          </a:xfrm>
        </p:spPr>
        <p:txBody>
          <a:bodyPr numCol="2">
            <a:noAutofit/>
          </a:bodyPr>
          <a:lstStyle/>
          <a:p>
            <a:pPr lvl="0"/>
            <a:r>
              <a:rPr lang="en-US" sz="1600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Count </a:t>
            </a:r>
            <a:r>
              <a:rPr lang="en-US" sz="16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backwards through zero to include negative numbers.</a:t>
            </a:r>
            <a:endParaRPr lang="en-GB" sz="16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Compare and order numbers beyond 1,000.</a:t>
            </a:r>
            <a:endParaRPr lang="en-GB" sz="16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Compare and order numbers with up to 2 decimal places. </a:t>
            </a:r>
            <a:endParaRPr lang="en-GB" sz="16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Read Roman numerals to 100.</a:t>
            </a:r>
            <a:endParaRPr lang="en-GB" sz="16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Find 1,000 more/less than a given number.</a:t>
            </a:r>
            <a:endParaRPr lang="en-GB" sz="16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Count in multiples of 6, 7, 9, 25 and 1000.</a:t>
            </a:r>
            <a:endParaRPr lang="en-GB" sz="16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b="1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Recall and use multiplication and division facts all tables to 12x12.</a:t>
            </a:r>
            <a:endParaRPr lang="en-GB" sz="1600" b="1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dirty="0" err="1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Recognise</a:t>
            </a:r>
            <a:r>
              <a:rPr lang="en-US" sz="16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PV of any 4-digit number.</a:t>
            </a:r>
            <a:endParaRPr lang="en-GB" sz="16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Round any number to the nearest 10, 100 or 1,000.</a:t>
            </a:r>
            <a:endParaRPr lang="en-GB" sz="16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endParaRPr lang="en-US" sz="1600" dirty="0" smtClean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Round </a:t>
            </a:r>
            <a:r>
              <a:rPr lang="en-US" sz="16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decimals with </a:t>
            </a:r>
            <a:r>
              <a:rPr lang="en-US" sz="1600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1dp to nearest whole</a:t>
            </a:r>
            <a:endParaRPr lang="en-GB" sz="16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b="1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Add and subtract:</a:t>
            </a:r>
            <a:endParaRPr lang="en-GB" sz="1600" b="1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b="1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Numbers with up to </a:t>
            </a:r>
            <a:r>
              <a:rPr lang="en-US" b="1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4-digits</a:t>
            </a:r>
            <a:endParaRPr lang="en-GB" b="1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b="1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Multiply and divide:</a:t>
            </a:r>
            <a:endParaRPr lang="en-GB" sz="1600" b="1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b="1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2-digit by 1-digit</a:t>
            </a:r>
            <a:endParaRPr lang="en-GB" b="1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b="1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3-digit by 1-digit</a:t>
            </a:r>
            <a:endParaRPr lang="en-GB" b="1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Count up/down in hundredths.</a:t>
            </a:r>
            <a:endParaRPr lang="en-GB" sz="16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dirty="0" err="1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Recognise</a:t>
            </a:r>
            <a:r>
              <a:rPr lang="en-US" sz="16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write equivalent fractions</a:t>
            </a:r>
            <a:endParaRPr lang="en-GB" sz="16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Add and subtract fractions with same denominator. </a:t>
            </a:r>
            <a:endParaRPr lang="en-GB" sz="16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6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Read, write and convert time between analogue and digital 12 and 24 hour clocks</a:t>
            </a:r>
            <a:r>
              <a:rPr lang="en-US" sz="1600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GB" sz="16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96" y="495870"/>
            <a:ext cx="15605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3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3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33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3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6798734" cy="1303867"/>
          </a:xfrm>
        </p:spPr>
        <p:txBody>
          <a:bodyPr/>
          <a:lstStyle/>
          <a:p>
            <a:pPr algn="ctr"/>
            <a:r>
              <a:rPr lang="en-GB" dirty="0" smtClean="0">
                <a:latin typeface="Twinkl Cursive Unlooped" panose="02000000000000000000" pitchFamily="2" charset="0"/>
              </a:rPr>
              <a:t>Reading Non Negotiables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35163"/>
            <a:ext cx="8291264" cy="4608513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Give a personal point of view on a text.</a:t>
            </a:r>
            <a:endParaRPr lang="en-GB" sz="20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20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Re-explain a text with confidence. </a:t>
            </a:r>
            <a:endParaRPr lang="en-GB" sz="20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20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Justify inferences with evidence, predicting what might happen from details stated or implied. </a:t>
            </a:r>
            <a:endParaRPr lang="en-GB" sz="20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20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 appropriate voices for characters within a story.</a:t>
            </a:r>
            <a:endParaRPr lang="en-GB" sz="20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2000" dirty="0" err="1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Recognise</a:t>
            </a:r>
            <a:r>
              <a:rPr lang="en-US" sz="20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apostrophe of possession (plural)</a:t>
            </a:r>
            <a:endParaRPr lang="en-GB" sz="20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20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Identify how sentence type can be changed by altering word order, tenses, adding/deleting words or amending punctuation.</a:t>
            </a:r>
            <a:endParaRPr lang="en-GB" sz="20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20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Explain why a writer has used different sentence types or a particular word order and the effect it has created.</a:t>
            </a:r>
            <a:endParaRPr lang="en-GB" sz="20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20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Skim &amp; scan to locate information and/or answer a question</a:t>
            </a:r>
            <a:r>
              <a:rPr lang="en-US" sz="2000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GB" sz="20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73100"/>
            <a:ext cx="13350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75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6798734" cy="1303867"/>
          </a:xfrm>
        </p:spPr>
        <p:txBody>
          <a:bodyPr/>
          <a:lstStyle/>
          <a:p>
            <a:pPr algn="ctr"/>
            <a:r>
              <a:rPr lang="en-GB" dirty="0" smtClean="0">
                <a:latin typeface="Twinkl Cursive Unlooped" panose="02000000000000000000" pitchFamily="2" charset="0"/>
              </a:rPr>
              <a:t>Writing Non Negotiables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4530049"/>
          </a:xfrm>
        </p:spPr>
        <p:txBody>
          <a:bodyPr>
            <a:noAutofit/>
          </a:bodyPr>
          <a:lstStyle/>
          <a:p>
            <a:pPr lvl="0"/>
            <a:r>
              <a:rPr lang="en-US" sz="19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Vary sentence structure, using different openers. </a:t>
            </a:r>
            <a:endParaRPr lang="en-GB" sz="19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9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 adjectival phrases (e.g. biting cold wind).</a:t>
            </a:r>
            <a:endParaRPr lang="en-GB" sz="19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9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 appropriate choice of noun or pronoun.</a:t>
            </a:r>
            <a:endParaRPr lang="en-GB" sz="19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9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 fronted adverbials.</a:t>
            </a:r>
            <a:endParaRPr lang="en-GB" sz="19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9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 apostrophe for plural possession. </a:t>
            </a:r>
            <a:endParaRPr lang="en-GB" sz="19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9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 a comma after fronted adverbial (e.g. Later that day, I heard bad news.). </a:t>
            </a:r>
            <a:endParaRPr lang="en-GB" sz="19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9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 commas to mark clauses.</a:t>
            </a:r>
            <a:endParaRPr lang="en-GB" sz="19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9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 inverted commas and other punctuation to punctuate direct speech.</a:t>
            </a:r>
            <a:endParaRPr lang="en-GB" sz="19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9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 paragraphs to </a:t>
            </a:r>
            <a:r>
              <a:rPr lang="en-US" sz="1900" dirty="0" err="1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organised</a:t>
            </a:r>
            <a:r>
              <a:rPr lang="en-US" sz="19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ideas around a theme.</a:t>
            </a:r>
            <a:endParaRPr lang="en-GB" sz="19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en-US" sz="1900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Write </a:t>
            </a:r>
            <a:r>
              <a:rPr lang="en-US" sz="1900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with increasing legibility, consistency and fluency. </a:t>
            </a:r>
            <a:endParaRPr lang="en-GB" sz="1900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73100"/>
            <a:ext cx="13350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0912" y="476672"/>
            <a:ext cx="82296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How to help your child</a:t>
            </a:r>
            <a:endParaRPr lang="en-GB" dirty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683566" y="2636912"/>
            <a:ext cx="7776865" cy="34563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Encourage your child to use the correct grammar</a:t>
            </a:r>
            <a:r>
              <a:rPr lang="en-GB" dirty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when </a:t>
            </a:r>
            <a:r>
              <a:rPr lang="en-GB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speaking</a:t>
            </a:r>
            <a:endParaRPr lang="en-GB" dirty="0" smtClean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 reading books and other literature to find uses of language and sentence </a:t>
            </a:r>
            <a:r>
              <a:rPr lang="en-GB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structure</a:t>
            </a:r>
            <a:endParaRPr lang="en-GB" dirty="0" smtClean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Encourage your child to ‘teach you</a:t>
            </a:r>
            <a:r>
              <a:rPr lang="en-GB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  <a:endParaRPr lang="en-GB" dirty="0" smtClean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Practise those times </a:t>
            </a:r>
            <a:r>
              <a:rPr lang="en-GB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Read with your child</a:t>
            </a:r>
            <a:endParaRPr lang="en-GB" dirty="0" smtClean="0">
              <a:latin typeface="Twinkl Cursive Unlooped" panose="02000000000000000000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winkl Cursive Unlooped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Have fun with your child!</a:t>
            </a:r>
          </a:p>
          <a:p>
            <a:endParaRPr lang="en-GB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799362" cy="1143000"/>
          </a:xfrm>
        </p:spPr>
        <p:txBody>
          <a:bodyPr/>
          <a:lstStyle/>
          <a:p>
            <a:pPr eaLnBrk="1" hangingPunct="1"/>
            <a:r>
              <a:rPr lang="en-GB" altLang="en-US" sz="4800" dirty="0" smtClean="0">
                <a:latin typeface="Twinkl Cursive Unlooped" panose="02000000000000000000" pitchFamily="2" charset="0"/>
              </a:rPr>
              <a:t>Homework- Set on </a:t>
            </a:r>
            <a:r>
              <a:rPr lang="en-GB" altLang="en-US" sz="4800" dirty="0" err="1" smtClean="0">
                <a:latin typeface="Twinkl Cursive Unlooped" panose="02000000000000000000" pitchFamily="2" charset="0"/>
              </a:rPr>
              <a:t>SeeSaw</a:t>
            </a:r>
            <a:endParaRPr lang="en-GB" altLang="en-US" sz="4800" dirty="0" smtClean="0">
              <a:latin typeface="Twinkl Cursive Unlooped" panose="02000000000000000000" pitchFamily="2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74" y="2243573"/>
            <a:ext cx="9144000" cy="4614427"/>
          </a:xfrm>
        </p:spPr>
        <p:txBody>
          <a:bodyPr>
            <a:normAutofit/>
          </a:bodyPr>
          <a:lstStyle/>
          <a:p>
            <a:pPr marL="452628" indent="-342900" eaLnBrk="1" fontAlgn="auto" hangingPunct="1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Twinkl Cursive Unlooped" panose="02000000000000000000" pitchFamily="2" charset="0"/>
              </a:rPr>
              <a:t>Maths will be set each week to consolidate learning</a:t>
            </a:r>
          </a:p>
          <a:p>
            <a:pPr marL="452628" indent="-342900" eaLnBrk="1" fontAlgn="auto" hangingPunct="1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Twinkl Cursive Unlooped" panose="02000000000000000000" pitchFamily="2" charset="0"/>
              </a:rPr>
              <a:t>Battles will be set on </a:t>
            </a:r>
            <a:r>
              <a:rPr lang="en-GB" dirty="0" err="1" smtClean="0">
                <a:latin typeface="Twinkl Cursive Unlooped" panose="02000000000000000000" pitchFamily="2" charset="0"/>
              </a:rPr>
              <a:t>TTRockstars</a:t>
            </a:r>
            <a:r>
              <a:rPr lang="en-GB" dirty="0" smtClean="0">
                <a:latin typeface="Twinkl Cursive Unlooped" panose="02000000000000000000" pitchFamily="2" charset="0"/>
              </a:rPr>
              <a:t> but children can practise at any </a:t>
            </a:r>
            <a:r>
              <a:rPr lang="en-GB" dirty="0" smtClean="0">
                <a:latin typeface="Twinkl Cursive Unlooped" panose="02000000000000000000" pitchFamily="2" charset="0"/>
              </a:rPr>
              <a:t>time</a:t>
            </a:r>
            <a:endParaRPr lang="en-GB" dirty="0" smtClean="0">
              <a:latin typeface="Twinkl Cursive Unlooped" panose="02000000000000000000" pitchFamily="2" charset="0"/>
            </a:endParaRPr>
          </a:p>
          <a:p>
            <a:pPr marL="452628" indent="-342900" eaLnBrk="1" fontAlgn="auto" hangingPunct="1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Twinkl Cursive Unlooped" panose="02000000000000000000" pitchFamily="2" charset="0"/>
              </a:rPr>
              <a:t>Spellings will be given out at the beginning of every half term for that term. </a:t>
            </a:r>
            <a:r>
              <a:rPr lang="en-GB" dirty="0" smtClean="0">
                <a:latin typeface="Twinkl Cursive Unlooped" panose="02000000000000000000" pitchFamily="2" charset="0"/>
              </a:rPr>
              <a:t>They </a:t>
            </a:r>
            <a:r>
              <a:rPr lang="en-GB" dirty="0" smtClean="0">
                <a:latin typeface="Twinkl Cursive Unlooped" panose="02000000000000000000" pitchFamily="2" charset="0"/>
              </a:rPr>
              <a:t>are tested every Monday. </a:t>
            </a:r>
            <a:endParaRPr lang="en-GB" dirty="0" smtClean="0">
              <a:latin typeface="Twinkl Cursive Unlooped" panose="02000000000000000000" pitchFamily="2" charset="0"/>
            </a:endParaRPr>
          </a:p>
          <a:p>
            <a:pPr marL="738378" lvl="1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Twinkl Cursive Unlooped" panose="02000000000000000000" pitchFamily="2" charset="0"/>
              </a:rPr>
              <a:t>Spelling shed will now be used to set challenges and games for the children to practise their weekly spellings</a:t>
            </a:r>
            <a:endParaRPr lang="en-GB" dirty="0" smtClean="0">
              <a:latin typeface="Twinkl Cursive Unlooped" panose="02000000000000000000" pitchFamily="2" charset="0"/>
            </a:endParaRPr>
          </a:p>
          <a:p>
            <a:pPr marL="452628" indent="-342900" eaLnBrk="1" fontAlgn="auto" hangingPunct="1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Twinkl Cursive Unlooped" panose="02000000000000000000" pitchFamily="2" charset="0"/>
              </a:rPr>
              <a:t>Reading will be set using </a:t>
            </a:r>
            <a:r>
              <a:rPr lang="en-GB" dirty="0" err="1" smtClean="0">
                <a:latin typeface="Twinkl Cursive Unlooped" panose="02000000000000000000" pitchFamily="2" charset="0"/>
              </a:rPr>
              <a:t>myON</a:t>
            </a:r>
            <a:r>
              <a:rPr lang="en-GB" dirty="0" smtClean="0">
                <a:latin typeface="Twinkl Cursive Unlooped" panose="02000000000000000000" pitchFamily="2" charset="0"/>
              </a:rPr>
              <a:t>. There will be one book a week.</a:t>
            </a:r>
            <a:endParaRPr lang="en-GB" dirty="0" smtClean="0">
              <a:latin typeface="Twinkl Cursive Unlooped" panose="02000000000000000000" pitchFamily="2" charset="0"/>
            </a:endParaRPr>
          </a:p>
          <a:p>
            <a:pPr marL="452628" indent="-342900" eaLnBrk="1" fontAlgn="auto" hangingPunct="1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Twinkl Cursive Unlooped" panose="02000000000000000000" pitchFamily="2" charset="0"/>
              </a:rPr>
              <a:t>English homework will be given out to consolidate learning.</a:t>
            </a:r>
          </a:p>
          <a:p>
            <a:pPr marL="452628" indent="-342900" eaLnBrk="1" fontAlgn="auto" hangingPunct="1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Twinkl Cursive Unlooped" panose="02000000000000000000" pitchFamily="2" charset="0"/>
              </a:rPr>
              <a:t>RE homework will be given out every 4 weeks.</a:t>
            </a:r>
          </a:p>
        </p:txBody>
      </p:sp>
      <p:pic>
        <p:nvPicPr>
          <p:cNvPr id="14340" name="Picture 4" descr="MC90002993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341437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3055</TotalTime>
  <Words>766</Words>
  <Application>Microsoft Office PowerPoint</Application>
  <PresentationFormat>On-screen Show (4:3)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Unicode MS</vt:lpstr>
      <vt:lpstr>Calibri</vt:lpstr>
      <vt:lpstr>Calibri Light</vt:lpstr>
      <vt:lpstr>Century Gothic</vt:lpstr>
      <vt:lpstr>HfW cursive</vt:lpstr>
      <vt:lpstr>Twinkl Cursive Unlooped</vt:lpstr>
      <vt:lpstr>Wingdings 2</vt:lpstr>
      <vt:lpstr>Retrospect</vt:lpstr>
      <vt:lpstr>Welcome to Year 4</vt:lpstr>
      <vt:lpstr>The Team</vt:lpstr>
      <vt:lpstr>4D Autumn 1</vt:lpstr>
      <vt:lpstr>4R Autumn 1</vt:lpstr>
      <vt:lpstr>Maths Non Negotiables</vt:lpstr>
      <vt:lpstr>Reading Non Negotiables</vt:lpstr>
      <vt:lpstr>Writing Non Negotiables</vt:lpstr>
      <vt:lpstr>How to help your child</vt:lpstr>
      <vt:lpstr>Homework- Set on SeeSaw</vt:lpstr>
      <vt:lpstr>myON</vt:lpstr>
      <vt:lpstr>PowerPoint Presentation</vt:lpstr>
      <vt:lpstr>Spelling  shed</vt:lpstr>
      <vt:lpstr>Spelling  homework</vt:lpstr>
      <vt:lpstr>Times Tables Test</vt:lpstr>
      <vt:lpstr>PGL</vt:lpstr>
      <vt:lpstr>Other key points</vt:lpstr>
      <vt:lpstr>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supply</dc:creator>
  <cp:lastModifiedBy>Miss Dawson</cp:lastModifiedBy>
  <cp:revision>57</cp:revision>
  <cp:lastPrinted>2015-09-17T12:45:02Z</cp:lastPrinted>
  <dcterms:created xsi:type="dcterms:W3CDTF">2015-10-07T13:08:01Z</dcterms:created>
  <dcterms:modified xsi:type="dcterms:W3CDTF">2021-09-04T10:40:48Z</dcterms:modified>
</cp:coreProperties>
</file>